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76" r:id="rId7"/>
    <p:sldId id="277" r:id="rId8"/>
    <p:sldId id="278" r:id="rId9"/>
    <p:sldId id="279" r:id="rId10"/>
    <p:sldId id="280" r:id="rId11"/>
    <p:sldId id="261" r:id="rId12"/>
    <p:sldId id="262" r:id="rId13"/>
    <p:sldId id="295" r:id="rId14"/>
    <p:sldId id="296" r:id="rId15"/>
    <p:sldId id="300" r:id="rId16"/>
    <p:sldId id="263" r:id="rId17"/>
    <p:sldId id="285" r:id="rId18"/>
    <p:sldId id="284" r:id="rId19"/>
    <p:sldId id="283" r:id="rId20"/>
    <p:sldId id="282" r:id="rId21"/>
    <p:sldId id="286" r:id="rId22"/>
    <p:sldId id="281" r:id="rId23"/>
    <p:sldId id="287" r:id="rId24"/>
    <p:sldId id="288" r:id="rId25"/>
    <p:sldId id="291" r:id="rId26"/>
    <p:sldId id="298" r:id="rId27"/>
    <p:sldId id="297" r:id="rId28"/>
    <p:sldId id="302" r:id="rId29"/>
    <p:sldId id="264" r:id="rId30"/>
    <p:sldId id="265" r:id="rId31"/>
    <p:sldId id="266" r:id="rId32"/>
    <p:sldId id="267" r:id="rId33"/>
    <p:sldId id="268" r:id="rId34"/>
    <p:sldId id="269" r:id="rId35"/>
    <p:sldId id="270" r:id="rId36"/>
    <p:sldId id="271" r:id="rId37"/>
    <p:sldId id="272" r:id="rId38"/>
    <p:sldId id="273" r:id="rId39"/>
    <p:sldId id="274" r:id="rId40"/>
    <p:sldId id="275" r:id="rId41"/>
    <p:sldId id="294" r:id="rId4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tr-TR"/>
              <a:t>Asıl başlık stili için tıklatın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A23720DD-5B6D-40BF-8493-A6B52D484E6B}" type="datetimeFigureOut">
              <a:rPr lang="tr-TR" smtClean="0"/>
              <a:t>10.08.2022</a:t>
            </a:fld>
            <a:endParaRPr lang="tr-TR"/>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tr-T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F302176B-0E47-46AC-8F43-DAB4B8A37D06}" type="slidenum">
              <a:rPr lang="tr-TR" smtClean="0"/>
              <a:t>‹#›</a:t>
            </a:fld>
            <a:endParaRPr lang="tr-T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10.08.2022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tr-TR"/>
              <a:t>Asıl başlık stili için tıklatın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10.08.2022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10.08.2022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tr-TR"/>
              <a:t>Asıl başlık stili için tıklatın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10.08.2022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10.08.2022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9" name="Content Placeholder 8"/>
          <p:cNvSpPr>
            <a:spLocks noGrp="1"/>
          </p:cNvSpPr>
          <p:nvPr>
            <p:ph sz="quarter" idx="13"/>
          </p:nvPr>
        </p:nvSpPr>
        <p:spPr>
          <a:xfrm>
            <a:off x="1042416" y="2313432"/>
            <a:ext cx="3419856" cy="349300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10.08.2022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t>10.08.2022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10.08.2022</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t>10.08.2022</a:t>
            </a:fld>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tr-TR"/>
              <a:t>Asıl başlık stili için tıklatın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tr-TR"/>
              <a:t>Asıl başlık stili için tıklatın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simgeyi tıklatın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10.08.2022</a:t>
            </a:fld>
            <a:endParaRPr lang="tr-TR"/>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tr-TR"/>
              <a:t>Asıl başlık stili için tıklatın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A23720DD-5B6D-40BF-8493-A6B52D484E6B}" type="datetimeFigureOut">
              <a:rPr lang="tr-TR" smtClean="0"/>
              <a:t>10.08.2022</a:t>
            </a:fld>
            <a:endParaRPr lang="tr-TR"/>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tr-T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44008" y="2924944"/>
            <a:ext cx="3601387" cy="3024336"/>
          </a:xfrm>
        </p:spPr>
        <p:txBody>
          <a:bodyPr>
            <a:normAutofit/>
          </a:bodyPr>
          <a:lstStyle/>
          <a:p>
            <a:r>
              <a:rPr lang="tr-TR" b="1" dirty="0">
                <a:effectLst>
                  <a:outerShdw blurRad="38100" dist="38100" dir="2700000" algn="tl">
                    <a:srgbClr val="000000">
                      <a:alpha val="43137"/>
                    </a:srgbClr>
                  </a:outerShdw>
                </a:effectLst>
              </a:rPr>
              <a:t>OKULA UYUM SÜRECİ</a:t>
            </a:r>
            <a:br>
              <a:rPr lang="tr-TR" b="1" dirty="0">
                <a:effectLst>
                  <a:outerShdw blurRad="38100" dist="38100" dir="2700000" algn="tl">
                    <a:srgbClr val="000000">
                      <a:alpha val="43137"/>
                    </a:srgbClr>
                  </a:outerShdw>
                </a:effectLst>
              </a:rPr>
            </a:br>
            <a:r>
              <a:rPr lang="tr-TR" b="1" dirty="0">
                <a:effectLst>
                  <a:outerShdw blurRad="38100" dist="38100" dir="2700000" algn="tl">
                    <a:srgbClr val="000000">
                      <a:alpha val="43137"/>
                    </a:srgbClr>
                  </a:outerShdw>
                </a:effectLst>
              </a:rPr>
              <a:t>VELİ BİLGİLENDİRME SEMİNERİ</a:t>
            </a:r>
          </a:p>
        </p:txBody>
      </p:sp>
      <p:sp>
        <p:nvSpPr>
          <p:cNvPr id="3" name="Alt Başlık 2"/>
          <p:cNvSpPr>
            <a:spLocks noGrp="1"/>
          </p:cNvSpPr>
          <p:nvPr>
            <p:ph type="subTitle" idx="1"/>
          </p:nvPr>
        </p:nvSpPr>
        <p:spPr>
          <a:xfrm>
            <a:off x="611560" y="2276872"/>
            <a:ext cx="3309803" cy="792088"/>
          </a:xfrm>
        </p:spPr>
        <p:txBody>
          <a:bodyPr>
            <a:noAutofit/>
          </a:bodyPr>
          <a:lstStyle/>
          <a:p>
            <a:pPr algn="ctr"/>
            <a:r>
              <a:rPr lang="tr-TR" sz="2400" b="1" dirty="0">
                <a:solidFill>
                  <a:schemeClr val="bg1"/>
                </a:solidFill>
                <a:effectLst>
                  <a:outerShdw blurRad="38100" dist="38100" dir="2700000" algn="tl">
                    <a:srgbClr val="000000">
                      <a:alpha val="43137"/>
                    </a:srgbClr>
                  </a:outerShdw>
                </a:effectLst>
              </a:rPr>
              <a:t>SİLİVRİ REHBERLİK ARAŞTIRMA MERKEZİ</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9630" y="404664"/>
            <a:ext cx="2048227" cy="1872208"/>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758" y="3645024"/>
            <a:ext cx="3873970" cy="22621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2844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707904" y="1780420"/>
            <a:ext cx="4217286" cy="3600400"/>
          </a:xfrm>
        </p:spPr>
        <p:txBody>
          <a:bodyPr>
            <a:normAutofit/>
          </a:bodyPr>
          <a:lstStyle/>
          <a:p>
            <a:pPr algn="just"/>
            <a:r>
              <a:rPr lang="tr-TR" dirty="0"/>
              <a:t>Okul fobisi olan çocuklar, gerçek okul durumundan korkma ve kaçınmadan çok bağlı oldukları kişinin yokluğu veya güven duydukları ortamdan uzak kalmaktan olarak belirtilmektedir.</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1954025"/>
            <a:ext cx="2880320" cy="339198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440" y="350095"/>
            <a:ext cx="1440160" cy="1215135"/>
          </a:xfrm>
          <a:prstGeom prst="rect">
            <a:avLst/>
          </a:prstGeom>
        </p:spPr>
      </p:pic>
    </p:spTree>
    <p:extLst>
      <p:ext uri="{BB962C8B-B14F-4D97-AF65-F5344CB8AC3E}">
        <p14:creationId xmlns:p14="http://schemas.microsoft.com/office/powerpoint/2010/main" val="2017845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1559372"/>
            <a:ext cx="6777317" cy="1321372"/>
          </a:xfrm>
        </p:spPr>
        <p:txBody>
          <a:bodyPr>
            <a:normAutofit/>
          </a:bodyPr>
          <a:lstStyle/>
          <a:p>
            <a:pPr algn="just"/>
            <a:r>
              <a:rPr lang="tr-TR" dirty="0"/>
              <a:t>Dolayısı ile okul fobisinin/korkusunun temelinde yatan asıl sebep ebeveynlerden ayrılma korkusudur.</a:t>
            </a:r>
          </a:p>
        </p:txBody>
      </p:sp>
      <p:pic>
        <p:nvPicPr>
          <p:cNvPr id="4" name="Resim 3"/>
          <p:cNvPicPr>
            <a:picLocks noChangeAspect="1"/>
          </p:cNvPicPr>
          <p:nvPr/>
        </p:nvPicPr>
        <p:blipFill rotWithShape="1">
          <a:blip r:embed="rId2" cstate="print">
            <a:extLst>
              <a:ext uri="{28A0092B-C50C-407E-A947-70E740481C1C}">
                <a14:useLocalDpi xmlns:a14="http://schemas.microsoft.com/office/drawing/2010/main" val="0"/>
              </a:ext>
            </a:extLst>
          </a:blip>
          <a:srcRect t="11223"/>
          <a:stretch/>
        </p:blipFill>
        <p:spPr>
          <a:xfrm>
            <a:off x="2023654" y="2852936"/>
            <a:ext cx="5153963" cy="3466252"/>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440" y="350095"/>
            <a:ext cx="1440160" cy="1215135"/>
          </a:xfrm>
          <a:prstGeom prst="rect">
            <a:avLst/>
          </a:prstGeom>
        </p:spPr>
      </p:pic>
    </p:spTree>
    <p:extLst>
      <p:ext uri="{BB962C8B-B14F-4D97-AF65-F5344CB8AC3E}">
        <p14:creationId xmlns:p14="http://schemas.microsoft.com/office/powerpoint/2010/main" val="36987821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11333" y="3717032"/>
            <a:ext cx="6777317" cy="2329484"/>
          </a:xfrm>
        </p:spPr>
        <p:txBody>
          <a:bodyPr/>
          <a:lstStyle/>
          <a:p>
            <a:pPr algn="just"/>
            <a:r>
              <a:rPr lang="tr-TR" dirty="0"/>
              <a:t>Ayrılma kaygısı yaşayan çocuklar genellikle anneye bağımlıdır. Anne çocuğunu fazlasıyla koruyup kolladığı için çocuk da anneden ayrı bir ortamda kendisini korumasız, savunmasız hissedebilir ve dolayısı ile yalnız kalmak istemeyebilir.</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952097"/>
            <a:ext cx="4896544" cy="26304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440" y="350095"/>
            <a:ext cx="1440160" cy="1215135"/>
          </a:xfrm>
          <a:prstGeom prst="rect">
            <a:avLst/>
          </a:prstGeom>
        </p:spPr>
      </p:pic>
    </p:spTree>
    <p:extLst>
      <p:ext uri="{BB962C8B-B14F-4D97-AF65-F5344CB8AC3E}">
        <p14:creationId xmlns:p14="http://schemas.microsoft.com/office/powerpoint/2010/main" val="3649539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908720"/>
            <a:ext cx="7024744" cy="961176"/>
          </a:xfrm>
        </p:spPr>
        <p:txBody>
          <a:bodyPr/>
          <a:lstStyle/>
          <a:p>
            <a:pPr algn="ctr"/>
            <a:r>
              <a:rPr lang="tr-TR" dirty="0"/>
              <a:t>Okul Fobisinin Özellikleri</a:t>
            </a:r>
          </a:p>
        </p:txBody>
      </p:sp>
      <p:sp>
        <p:nvSpPr>
          <p:cNvPr id="3" name="İçerik Yer Tutucusu 2"/>
          <p:cNvSpPr>
            <a:spLocks noGrp="1"/>
          </p:cNvSpPr>
          <p:nvPr>
            <p:ph idx="1"/>
          </p:nvPr>
        </p:nvSpPr>
        <p:spPr>
          <a:xfrm>
            <a:off x="1043492" y="2060848"/>
            <a:ext cx="6777317" cy="3771781"/>
          </a:xfrm>
        </p:spPr>
        <p:txBody>
          <a:bodyPr>
            <a:normAutofit fontScale="92500" lnSpcReduction="20000"/>
          </a:bodyPr>
          <a:lstStyle/>
          <a:p>
            <a:pPr algn="just"/>
            <a:r>
              <a:rPr lang="tr-TR" dirty="0"/>
              <a:t>Okul korkusu genellikle 6-10 yaşları arasında ortaya çıkar. Ancak okul öncesinden liseye kadar her yaşta görünebilir.</a:t>
            </a:r>
          </a:p>
          <a:p>
            <a:pPr algn="just"/>
            <a:r>
              <a:rPr lang="tr-TR" dirty="0"/>
              <a:t>Okul fobisi akut (geçici) ve kronik olmak üzere ikiye ayrılır. Akut okul fobisi çocuğun okula başlaması ile görülen okula uyum sürecini içinde barındıran geçici bir okula gitmek istememe durumudur.  Kronik okul fobisi ise zamanla oluşur ve çocukluk yıllarındaki okul fobisini içine alan uyum sorunlarını içerir. Bu çocuklar sadece okuldan değil zevk aldıkları tüm faaliyetlerden uzaklaşırlar.</a:t>
            </a:r>
          </a:p>
          <a:p>
            <a:pPr marL="0" indent="0">
              <a:buNone/>
            </a:pP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440" y="350095"/>
            <a:ext cx="1440160" cy="1215135"/>
          </a:xfrm>
          <a:prstGeom prst="rect">
            <a:avLst/>
          </a:prstGeom>
        </p:spPr>
      </p:pic>
    </p:spTree>
    <p:extLst>
      <p:ext uri="{BB962C8B-B14F-4D97-AF65-F5344CB8AC3E}">
        <p14:creationId xmlns:p14="http://schemas.microsoft.com/office/powerpoint/2010/main" val="1653984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1027664"/>
            <a:ext cx="7024744" cy="817160"/>
          </a:xfrm>
        </p:spPr>
        <p:txBody>
          <a:bodyPr/>
          <a:lstStyle/>
          <a:p>
            <a:pPr algn="ctr"/>
            <a:r>
              <a:rPr lang="tr-TR" dirty="0"/>
              <a:t>Okul Fobisinin Özellikleri</a:t>
            </a:r>
          </a:p>
        </p:txBody>
      </p:sp>
      <p:sp>
        <p:nvSpPr>
          <p:cNvPr id="3" name="İçerik Yer Tutucusu 2"/>
          <p:cNvSpPr>
            <a:spLocks noGrp="1"/>
          </p:cNvSpPr>
          <p:nvPr>
            <p:ph idx="1"/>
          </p:nvPr>
        </p:nvSpPr>
        <p:spPr>
          <a:xfrm>
            <a:off x="1043492" y="2060848"/>
            <a:ext cx="6777317" cy="3771781"/>
          </a:xfrm>
        </p:spPr>
        <p:txBody>
          <a:bodyPr>
            <a:normAutofit lnSpcReduction="10000"/>
          </a:bodyPr>
          <a:lstStyle/>
          <a:p>
            <a:pPr algn="just"/>
            <a:r>
              <a:rPr lang="tr-TR" dirty="0"/>
              <a:t>Çocuğun okul korkusunu yenip okula alışma dönemi yaklaşık 3-4 haftadır.</a:t>
            </a:r>
          </a:p>
          <a:p>
            <a:pPr algn="just"/>
            <a:r>
              <a:rPr lang="tr-TR" dirty="0"/>
              <a:t>Başarı kaygısı duyarlar ve aşırı onay beklerler.</a:t>
            </a:r>
          </a:p>
          <a:p>
            <a:pPr algn="just"/>
            <a:r>
              <a:rPr lang="tr-TR" dirty="0"/>
              <a:t>Anne veya babaya aşırı bağımlı oldukları için onlardan ayrı bir yere gitmek, bir şey yapmak istemezler.</a:t>
            </a:r>
          </a:p>
          <a:p>
            <a:pPr algn="just"/>
            <a:r>
              <a:rPr lang="tr-TR" dirty="0"/>
              <a:t>Bu çocuklar genelde sosyal ilişki kurmakta güçlük çeken, içe kapanık ve utangaçtırlar.</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440" y="350095"/>
            <a:ext cx="1440160" cy="1215135"/>
          </a:xfrm>
          <a:prstGeom prst="rect">
            <a:avLst/>
          </a:prstGeom>
        </p:spPr>
      </p:pic>
    </p:spTree>
    <p:extLst>
      <p:ext uri="{BB962C8B-B14F-4D97-AF65-F5344CB8AC3E}">
        <p14:creationId xmlns:p14="http://schemas.microsoft.com/office/powerpoint/2010/main" val="35097078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1196752"/>
            <a:ext cx="6120680" cy="4563715"/>
          </a:xfrm>
        </p:spPr>
      </p:pic>
    </p:spTree>
    <p:extLst>
      <p:ext uri="{BB962C8B-B14F-4D97-AF65-F5344CB8AC3E}">
        <p14:creationId xmlns:p14="http://schemas.microsoft.com/office/powerpoint/2010/main" val="1386851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1027664"/>
            <a:ext cx="7024744" cy="673144"/>
          </a:xfrm>
        </p:spPr>
        <p:txBody>
          <a:bodyPr>
            <a:normAutofit fontScale="90000"/>
          </a:bodyPr>
          <a:lstStyle/>
          <a:p>
            <a:pPr algn="ctr"/>
            <a:r>
              <a:rPr lang="tr-TR" dirty="0"/>
              <a:t>Okul Fobisinin Nedenleri</a:t>
            </a:r>
          </a:p>
        </p:txBody>
      </p:sp>
      <p:sp>
        <p:nvSpPr>
          <p:cNvPr id="3" name="İçerik Yer Tutucusu 2"/>
          <p:cNvSpPr>
            <a:spLocks noGrp="1"/>
          </p:cNvSpPr>
          <p:nvPr>
            <p:ph idx="1"/>
          </p:nvPr>
        </p:nvSpPr>
        <p:spPr>
          <a:xfrm>
            <a:off x="3491880" y="2224086"/>
            <a:ext cx="4401053" cy="2952328"/>
          </a:xfrm>
        </p:spPr>
        <p:txBody>
          <a:bodyPr>
            <a:normAutofit/>
          </a:bodyPr>
          <a:lstStyle/>
          <a:p>
            <a:pPr algn="just"/>
            <a:r>
              <a:rPr lang="tr-TR" dirty="0"/>
              <a:t>Okul  korkusunun temelinde çocuğun anne babaya çoğunlukla da anneye aşırı bağımlı olması ve anne babadan ayrılma korkusu yatar.</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2224086"/>
            <a:ext cx="1895475" cy="2409825"/>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440" y="350095"/>
            <a:ext cx="1440160" cy="1215135"/>
          </a:xfrm>
          <a:prstGeom prst="rect">
            <a:avLst/>
          </a:prstGeom>
        </p:spPr>
      </p:pic>
    </p:spTree>
    <p:extLst>
      <p:ext uri="{BB962C8B-B14F-4D97-AF65-F5344CB8AC3E}">
        <p14:creationId xmlns:p14="http://schemas.microsoft.com/office/powerpoint/2010/main" val="35394512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1027664"/>
            <a:ext cx="7024744" cy="889168"/>
          </a:xfrm>
        </p:spPr>
        <p:txBody>
          <a:bodyPr/>
          <a:lstStyle/>
          <a:p>
            <a:pPr algn="ctr"/>
            <a:r>
              <a:rPr lang="tr-TR" dirty="0"/>
              <a:t>Okul Fobisinin Nedenleri</a:t>
            </a:r>
          </a:p>
        </p:txBody>
      </p:sp>
      <p:sp>
        <p:nvSpPr>
          <p:cNvPr id="3" name="İçerik Yer Tutucusu 2"/>
          <p:cNvSpPr>
            <a:spLocks noGrp="1"/>
          </p:cNvSpPr>
          <p:nvPr>
            <p:ph idx="1"/>
          </p:nvPr>
        </p:nvSpPr>
        <p:spPr>
          <a:xfrm>
            <a:off x="3779912" y="2420888"/>
            <a:ext cx="4040897" cy="2977555"/>
          </a:xfrm>
        </p:spPr>
        <p:txBody>
          <a:bodyPr>
            <a:normAutofit/>
          </a:bodyPr>
          <a:lstStyle/>
          <a:p>
            <a:pPr algn="just"/>
            <a:r>
              <a:rPr lang="tr-TR" dirty="0"/>
              <a:t>Çocuk anne babası olmadığında kendisine veya anne babasına bir şey olacağından korkuyor olabilir.</a:t>
            </a:r>
          </a:p>
          <a:p>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2224086"/>
            <a:ext cx="1895475" cy="2409825"/>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440" y="350095"/>
            <a:ext cx="1440160" cy="1215135"/>
          </a:xfrm>
          <a:prstGeom prst="rect">
            <a:avLst/>
          </a:prstGeom>
        </p:spPr>
      </p:pic>
    </p:spTree>
    <p:extLst>
      <p:ext uri="{BB962C8B-B14F-4D97-AF65-F5344CB8AC3E}">
        <p14:creationId xmlns:p14="http://schemas.microsoft.com/office/powerpoint/2010/main" val="2744262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1027664"/>
            <a:ext cx="7024744" cy="817160"/>
          </a:xfrm>
        </p:spPr>
        <p:txBody>
          <a:bodyPr/>
          <a:lstStyle/>
          <a:p>
            <a:pPr algn="ctr"/>
            <a:r>
              <a:rPr lang="tr-TR" dirty="0"/>
              <a:t>Okul Fobisinin Nedenleri</a:t>
            </a:r>
          </a:p>
        </p:txBody>
      </p:sp>
      <p:sp>
        <p:nvSpPr>
          <p:cNvPr id="3" name="İçerik Yer Tutucusu 2"/>
          <p:cNvSpPr>
            <a:spLocks noGrp="1"/>
          </p:cNvSpPr>
          <p:nvPr>
            <p:ph idx="1"/>
          </p:nvPr>
        </p:nvSpPr>
        <p:spPr>
          <a:xfrm>
            <a:off x="3635896" y="2420888"/>
            <a:ext cx="4184913" cy="2952329"/>
          </a:xfrm>
        </p:spPr>
        <p:txBody>
          <a:bodyPr>
            <a:normAutofit/>
          </a:bodyPr>
          <a:lstStyle/>
          <a:p>
            <a:pPr algn="just"/>
            <a:r>
              <a:rPr lang="tr-TR" dirty="0"/>
              <a:t>Yeni bir kardeşin doğumu ile kardeş kıskançlığının ortaya çıktığı durumlarda görülebilir.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2224086"/>
            <a:ext cx="1895475" cy="2409825"/>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440" y="350095"/>
            <a:ext cx="1440160" cy="1215135"/>
          </a:xfrm>
          <a:prstGeom prst="rect">
            <a:avLst/>
          </a:prstGeom>
        </p:spPr>
      </p:pic>
    </p:spTree>
    <p:extLst>
      <p:ext uri="{BB962C8B-B14F-4D97-AF65-F5344CB8AC3E}">
        <p14:creationId xmlns:p14="http://schemas.microsoft.com/office/powerpoint/2010/main" val="3043670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1027664"/>
            <a:ext cx="7024744" cy="817160"/>
          </a:xfrm>
        </p:spPr>
        <p:txBody>
          <a:bodyPr/>
          <a:lstStyle/>
          <a:p>
            <a:pPr algn="ctr"/>
            <a:r>
              <a:rPr lang="tr-TR" dirty="0"/>
              <a:t>Okul Fobisinin Nedenleri</a:t>
            </a:r>
          </a:p>
        </p:txBody>
      </p:sp>
      <p:sp>
        <p:nvSpPr>
          <p:cNvPr id="3" name="İçerik Yer Tutucusu 2"/>
          <p:cNvSpPr>
            <a:spLocks noGrp="1"/>
          </p:cNvSpPr>
          <p:nvPr>
            <p:ph idx="1"/>
          </p:nvPr>
        </p:nvSpPr>
        <p:spPr>
          <a:xfrm>
            <a:off x="3563888" y="2397798"/>
            <a:ext cx="4256921" cy="2285035"/>
          </a:xfrm>
        </p:spPr>
        <p:txBody>
          <a:bodyPr/>
          <a:lstStyle/>
          <a:p>
            <a:pPr algn="just"/>
            <a:r>
              <a:rPr lang="tr-TR" dirty="0"/>
              <a:t>Annenin de çocuğa bağımlı olması okul korkusunu tetikleyebilir.</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2224086"/>
            <a:ext cx="1895475" cy="2409825"/>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440" y="350095"/>
            <a:ext cx="1440160" cy="1215135"/>
          </a:xfrm>
          <a:prstGeom prst="rect">
            <a:avLst/>
          </a:prstGeom>
        </p:spPr>
      </p:pic>
    </p:spTree>
    <p:extLst>
      <p:ext uri="{BB962C8B-B14F-4D97-AF65-F5344CB8AC3E}">
        <p14:creationId xmlns:p14="http://schemas.microsoft.com/office/powerpoint/2010/main" val="3395424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30222" y="3645024"/>
            <a:ext cx="6777317" cy="2592287"/>
          </a:xfrm>
        </p:spPr>
        <p:txBody>
          <a:bodyPr>
            <a:normAutofit/>
          </a:bodyPr>
          <a:lstStyle/>
          <a:p>
            <a:pPr algn="just"/>
            <a:r>
              <a:rPr lang="tr-TR" dirty="0"/>
              <a:t>Çocuk, doğduğu aile ortamı içerisinde fiziksel, zihinsel ve duygusal gelişimini sürdürerek büyür. Ancak ilk iki yılı tamamladıktan sonra, sosyal gelişim için aile ortamı yeterli olmamaya başlar. İşte bu dönemde okul kavramı devreye girer. </a:t>
            </a:r>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763472"/>
            <a:ext cx="4070226" cy="2713484"/>
          </a:xfrm>
          <a:prstGeom prst="rect">
            <a:avLst/>
          </a:prstGeom>
        </p:spPr>
      </p:pic>
      <p:pic>
        <p:nvPicPr>
          <p:cNvPr id="8" name="Resi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440" y="350095"/>
            <a:ext cx="1440160" cy="1215135"/>
          </a:xfrm>
          <a:prstGeom prst="rect">
            <a:avLst/>
          </a:prstGeom>
        </p:spPr>
      </p:pic>
    </p:spTree>
    <p:extLst>
      <p:ext uri="{BB962C8B-B14F-4D97-AF65-F5344CB8AC3E}">
        <p14:creationId xmlns:p14="http://schemas.microsoft.com/office/powerpoint/2010/main" val="1201580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1027664"/>
            <a:ext cx="7024744" cy="817160"/>
          </a:xfrm>
        </p:spPr>
        <p:txBody>
          <a:bodyPr/>
          <a:lstStyle/>
          <a:p>
            <a:pPr algn="ctr"/>
            <a:r>
              <a:rPr lang="tr-TR" dirty="0"/>
              <a:t>Okul Fobisinin Nedenleri</a:t>
            </a:r>
          </a:p>
        </p:txBody>
      </p:sp>
      <p:sp>
        <p:nvSpPr>
          <p:cNvPr id="3" name="İçerik Yer Tutucusu 2"/>
          <p:cNvSpPr>
            <a:spLocks noGrp="1"/>
          </p:cNvSpPr>
          <p:nvPr>
            <p:ph idx="1"/>
          </p:nvPr>
        </p:nvSpPr>
        <p:spPr>
          <a:xfrm>
            <a:off x="3563888" y="1916832"/>
            <a:ext cx="4256921" cy="3915797"/>
          </a:xfrm>
        </p:spPr>
        <p:txBody>
          <a:bodyPr>
            <a:normAutofit/>
          </a:bodyPr>
          <a:lstStyle/>
          <a:p>
            <a:pPr marL="68580" indent="0" algn="just">
              <a:buNone/>
            </a:pPr>
            <a:endParaRPr lang="tr-TR" dirty="0"/>
          </a:p>
          <a:p>
            <a:pPr algn="just"/>
            <a:r>
              <a:rPr lang="tr-TR" dirty="0"/>
              <a:t>Anne  babanın çocuğun okula başlamasıyla ilgili geliştirdikleri endişe ve kaygılar çocuğa yansıtmaları sonucu çocukta okul fobisi çıkabilir.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2224086"/>
            <a:ext cx="1895475" cy="2409825"/>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440" y="350095"/>
            <a:ext cx="1440160" cy="1215135"/>
          </a:xfrm>
          <a:prstGeom prst="rect">
            <a:avLst/>
          </a:prstGeom>
        </p:spPr>
      </p:pic>
    </p:spTree>
    <p:extLst>
      <p:ext uri="{BB962C8B-B14F-4D97-AF65-F5344CB8AC3E}">
        <p14:creationId xmlns:p14="http://schemas.microsoft.com/office/powerpoint/2010/main" val="2285737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1027664"/>
            <a:ext cx="7024744" cy="889168"/>
          </a:xfrm>
        </p:spPr>
        <p:txBody>
          <a:bodyPr/>
          <a:lstStyle/>
          <a:p>
            <a:pPr algn="ctr"/>
            <a:r>
              <a:rPr lang="tr-TR" dirty="0"/>
              <a:t>Okul Fobisinin Nedenleri</a:t>
            </a:r>
          </a:p>
        </p:txBody>
      </p:sp>
      <p:sp>
        <p:nvSpPr>
          <p:cNvPr id="3" name="İçerik Yer Tutucusu 2"/>
          <p:cNvSpPr>
            <a:spLocks noGrp="1"/>
          </p:cNvSpPr>
          <p:nvPr>
            <p:ph idx="1"/>
          </p:nvPr>
        </p:nvSpPr>
        <p:spPr>
          <a:xfrm>
            <a:off x="3635896" y="2420888"/>
            <a:ext cx="4184913" cy="2861097"/>
          </a:xfrm>
        </p:spPr>
        <p:txBody>
          <a:bodyPr>
            <a:normAutofit/>
          </a:bodyPr>
          <a:lstStyle/>
          <a:p>
            <a:pPr algn="just"/>
            <a:r>
              <a:rPr lang="tr-TR" dirty="0"/>
              <a:t>Çocuğun geç saate kadar ayakta kalması gitmek istememesine neden olabilir.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2224086"/>
            <a:ext cx="1895475" cy="2409825"/>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440" y="350095"/>
            <a:ext cx="1440160" cy="1215135"/>
          </a:xfrm>
          <a:prstGeom prst="rect">
            <a:avLst/>
          </a:prstGeom>
        </p:spPr>
      </p:pic>
    </p:spTree>
    <p:extLst>
      <p:ext uri="{BB962C8B-B14F-4D97-AF65-F5344CB8AC3E}">
        <p14:creationId xmlns:p14="http://schemas.microsoft.com/office/powerpoint/2010/main" val="987858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1027664"/>
            <a:ext cx="7024744" cy="745152"/>
          </a:xfrm>
        </p:spPr>
        <p:txBody>
          <a:bodyPr/>
          <a:lstStyle/>
          <a:p>
            <a:pPr algn="ctr"/>
            <a:r>
              <a:rPr lang="tr-TR" dirty="0"/>
              <a:t>Okul Fobisinin Nedenleri</a:t>
            </a:r>
          </a:p>
        </p:txBody>
      </p:sp>
      <p:sp>
        <p:nvSpPr>
          <p:cNvPr id="3" name="İçerik Yer Tutucusu 2"/>
          <p:cNvSpPr>
            <a:spLocks noGrp="1"/>
          </p:cNvSpPr>
          <p:nvPr>
            <p:ph idx="1"/>
          </p:nvPr>
        </p:nvSpPr>
        <p:spPr>
          <a:xfrm>
            <a:off x="3563888" y="2420888"/>
            <a:ext cx="4256921" cy="2808311"/>
          </a:xfrm>
        </p:spPr>
        <p:txBody>
          <a:bodyPr>
            <a:normAutofit/>
          </a:bodyPr>
          <a:lstStyle/>
          <a:p>
            <a:pPr algn="just"/>
            <a:r>
              <a:rPr lang="tr-TR" dirty="0"/>
              <a:t>Performans kaygısı yaşayan çocuklar başarısız olma endişesi ile okula gitmek istemeyebilir.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2224086"/>
            <a:ext cx="1895475" cy="2409825"/>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440" y="350095"/>
            <a:ext cx="1440160" cy="1215135"/>
          </a:xfrm>
          <a:prstGeom prst="rect">
            <a:avLst/>
          </a:prstGeom>
        </p:spPr>
      </p:pic>
    </p:spTree>
    <p:extLst>
      <p:ext uri="{BB962C8B-B14F-4D97-AF65-F5344CB8AC3E}">
        <p14:creationId xmlns:p14="http://schemas.microsoft.com/office/powerpoint/2010/main" val="1193903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1027664"/>
            <a:ext cx="7024744" cy="961176"/>
          </a:xfrm>
        </p:spPr>
        <p:txBody>
          <a:bodyPr/>
          <a:lstStyle/>
          <a:p>
            <a:pPr algn="ctr"/>
            <a:r>
              <a:rPr lang="tr-TR" dirty="0"/>
              <a:t>Okul Fobisinin Nedenleri</a:t>
            </a:r>
          </a:p>
        </p:txBody>
      </p:sp>
      <p:sp>
        <p:nvSpPr>
          <p:cNvPr id="3" name="İçerik Yer Tutucusu 2"/>
          <p:cNvSpPr>
            <a:spLocks noGrp="1"/>
          </p:cNvSpPr>
          <p:nvPr>
            <p:ph idx="1"/>
          </p:nvPr>
        </p:nvSpPr>
        <p:spPr>
          <a:xfrm>
            <a:off x="3275856" y="2323653"/>
            <a:ext cx="4544953" cy="3193580"/>
          </a:xfrm>
        </p:spPr>
        <p:txBody>
          <a:bodyPr/>
          <a:lstStyle/>
          <a:p>
            <a:pPr algn="just"/>
            <a:r>
              <a:rPr lang="tr-TR" dirty="0"/>
              <a:t>Öğretmen ilgi ve sevgisi diğer çocuklara yöneleceğinden çocuk kendisine gösterilen ilgi ve sevgiden tatmin olmayabilir.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2224086"/>
            <a:ext cx="1895475" cy="2409825"/>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440" y="350095"/>
            <a:ext cx="1440160" cy="1215135"/>
          </a:xfrm>
          <a:prstGeom prst="rect">
            <a:avLst/>
          </a:prstGeom>
        </p:spPr>
      </p:pic>
    </p:spTree>
    <p:extLst>
      <p:ext uri="{BB962C8B-B14F-4D97-AF65-F5344CB8AC3E}">
        <p14:creationId xmlns:p14="http://schemas.microsoft.com/office/powerpoint/2010/main" val="1593705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1027664"/>
            <a:ext cx="7024744" cy="745152"/>
          </a:xfrm>
        </p:spPr>
        <p:txBody>
          <a:bodyPr/>
          <a:lstStyle/>
          <a:p>
            <a:pPr algn="ctr"/>
            <a:r>
              <a:rPr lang="tr-TR" dirty="0"/>
              <a:t>Okul Fobisinin Nedenleri</a:t>
            </a:r>
          </a:p>
        </p:txBody>
      </p:sp>
      <p:sp>
        <p:nvSpPr>
          <p:cNvPr id="3" name="İçerik Yer Tutucusu 2"/>
          <p:cNvSpPr>
            <a:spLocks noGrp="1"/>
          </p:cNvSpPr>
          <p:nvPr>
            <p:ph idx="1"/>
          </p:nvPr>
        </p:nvSpPr>
        <p:spPr>
          <a:xfrm>
            <a:off x="3563888" y="2636912"/>
            <a:ext cx="4472945" cy="1033340"/>
          </a:xfrm>
        </p:spPr>
        <p:txBody>
          <a:bodyPr/>
          <a:lstStyle/>
          <a:p>
            <a:r>
              <a:rPr lang="tr-TR" dirty="0"/>
              <a:t>Sorumluluk almaktan korkabilir.</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2224086"/>
            <a:ext cx="1895475" cy="2409825"/>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440" y="350095"/>
            <a:ext cx="1440160" cy="1215135"/>
          </a:xfrm>
          <a:prstGeom prst="rect">
            <a:avLst/>
          </a:prstGeom>
        </p:spPr>
      </p:pic>
    </p:spTree>
    <p:extLst>
      <p:ext uri="{BB962C8B-B14F-4D97-AF65-F5344CB8AC3E}">
        <p14:creationId xmlns:p14="http://schemas.microsoft.com/office/powerpoint/2010/main" val="1566531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1027664"/>
            <a:ext cx="7024744" cy="817160"/>
          </a:xfrm>
        </p:spPr>
        <p:txBody>
          <a:bodyPr/>
          <a:lstStyle/>
          <a:p>
            <a:pPr algn="ctr"/>
            <a:r>
              <a:rPr lang="tr-TR" dirty="0"/>
              <a:t>Okul Fobisinin Nedenleri</a:t>
            </a:r>
          </a:p>
        </p:txBody>
      </p:sp>
      <p:sp>
        <p:nvSpPr>
          <p:cNvPr id="3" name="İçerik Yer Tutucusu 2"/>
          <p:cNvSpPr>
            <a:spLocks noGrp="1"/>
          </p:cNvSpPr>
          <p:nvPr>
            <p:ph idx="1"/>
          </p:nvPr>
        </p:nvSpPr>
        <p:spPr>
          <a:xfrm>
            <a:off x="3419872" y="2323653"/>
            <a:ext cx="4400937" cy="2401492"/>
          </a:xfrm>
        </p:spPr>
        <p:txBody>
          <a:bodyPr/>
          <a:lstStyle/>
          <a:p>
            <a:pPr algn="just"/>
            <a:r>
              <a:rPr lang="tr-TR" dirty="0"/>
              <a:t>Çocuk kaygı eğilimli bir genetik kodlama ve yapısal durumdan dolayı okul fobisi yaşayabilir. (genetik faktörü)</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2224086"/>
            <a:ext cx="1895475" cy="2409825"/>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440" y="350095"/>
            <a:ext cx="1440160" cy="1215135"/>
          </a:xfrm>
          <a:prstGeom prst="rect">
            <a:avLst/>
          </a:prstGeom>
        </p:spPr>
      </p:pic>
    </p:spTree>
    <p:extLst>
      <p:ext uri="{BB962C8B-B14F-4D97-AF65-F5344CB8AC3E}">
        <p14:creationId xmlns:p14="http://schemas.microsoft.com/office/powerpoint/2010/main" val="784947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61520" y="1150282"/>
            <a:ext cx="7024744" cy="829896"/>
          </a:xfrm>
        </p:spPr>
        <p:txBody>
          <a:bodyPr>
            <a:noAutofit/>
          </a:bodyPr>
          <a:lstStyle/>
          <a:p>
            <a:pPr algn="ctr"/>
            <a:r>
              <a:rPr lang="tr-TR" sz="3200" dirty="0"/>
              <a:t>Okul Fobisi Olan Çocuklarda Bedensel Belirtiler</a:t>
            </a:r>
          </a:p>
        </p:txBody>
      </p:sp>
      <p:sp>
        <p:nvSpPr>
          <p:cNvPr id="3" name="İçerik Yer Tutucusu 2"/>
          <p:cNvSpPr>
            <a:spLocks noGrp="1"/>
          </p:cNvSpPr>
          <p:nvPr>
            <p:ph idx="1"/>
          </p:nvPr>
        </p:nvSpPr>
        <p:spPr>
          <a:xfrm>
            <a:off x="1043608" y="2132856"/>
            <a:ext cx="6777317" cy="3508977"/>
          </a:xfrm>
        </p:spPr>
        <p:txBody>
          <a:bodyPr>
            <a:normAutofit fontScale="85000" lnSpcReduction="20000"/>
          </a:bodyPr>
          <a:lstStyle/>
          <a:p>
            <a:r>
              <a:rPr lang="tr-TR" dirty="0"/>
              <a:t>Okul fobisi olan çocuklar, okula olan isteksizliklerini bedensel yakınmalarla dile getirir. Bu bedensel yakınmalar çoğu zaman gerçekten olmaktadır ve okula gitme konusu kapandığı zaman bedensel belirtiler de kaybolmaktadır. Okul fobisi olan çocukların;</a:t>
            </a:r>
          </a:p>
          <a:p>
            <a:r>
              <a:rPr lang="tr-TR" dirty="0"/>
              <a:t>Mide bulantısı</a:t>
            </a:r>
          </a:p>
          <a:p>
            <a:r>
              <a:rPr lang="tr-TR" dirty="0"/>
              <a:t>Karın ağrısı</a:t>
            </a:r>
          </a:p>
          <a:p>
            <a:r>
              <a:rPr lang="tr-TR" dirty="0"/>
              <a:t>Baş ağrısı</a:t>
            </a:r>
          </a:p>
          <a:p>
            <a:r>
              <a:rPr lang="tr-TR" dirty="0"/>
              <a:t>Kalp çarpıntısı</a:t>
            </a:r>
          </a:p>
          <a:p>
            <a:r>
              <a:rPr lang="tr-TR" dirty="0"/>
              <a:t>Terleme, titreme</a:t>
            </a:r>
          </a:p>
          <a:p>
            <a:r>
              <a:rPr lang="tr-TR" dirty="0"/>
              <a:t>Sık sık idrara çıkma</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440" y="350095"/>
            <a:ext cx="1440160" cy="1215135"/>
          </a:xfrm>
          <a:prstGeom prst="rect">
            <a:avLst/>
          </a:prstGeom>
        </p:spPr>
      </p:pic>
    </p:spTree>
    <p:extLst>
      <p:ext uri="{BB962C8B-B14F-4D97-AF65-F5344CB8AC3E}">
        <p14:creationId xmlns:p14="http://schemas.microsoft.com/office/powerpoint/2010/main" val="2725225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827584" y="1196752"/>
            <a:ext cx="7667011" cy="1411559"/>
          </a:xfrm>
        </p:spPr>
        <p:txBody>
          <a:bodyPr>
            <a:normAutofit/>
          </a:bodyPr>
          <a:lstStyle/>
          <a:p>
            <a:pPr algn="just"/>
            <a:r>
              <a:rPr lang="tr-TR" sz="2400" dirty="0"/>
              <a:t>Okul Fobisi Olan Çocuklar ve Aileleri Üzerinde Yapılan Birçok Araştırmada Şu Sonuçlar Görülmüştür:</a:t>
            </a:r>
          </a:p>
        </p:txBody>
      </p:sp>
      <p:sp>
        <p:nvSpPr>
          <p:cNvPr id="3" name="İçerik Yer Tutucusu 2"/>
          <p:cNvSpPr>
            <a:spLocks noGrp="1"/>
          </p:cNvSpPr>
          <p:nvPr>
            <p:ph idx="1"/>
          </p:nvPr>
        </p:nvSpPr>
        <p:spPr>
          <a:xfrm>
            <a:off x="611560" y="2636912"/>
            <a:ext cx="7488832" cy="3744415"/>
          </a:xfrm>
        </p:spPr>
        <p:txBody>
          <a:bodyPr>
            <a:normAutofit fontScale="70000" lnSpcReduction="20000"/>
          </a:bodyPr>
          <a:lstStyle/>
          <a:p>
            <a:pPr algn="just"/>
            <a:r>
              <a:rPr lang="tr-TR" dirty="0"/>
              <a:t>Anne-baba çocukla ilişkisinde aşırı verici, koruyucu bir tutum sergilemektedir. Çocuğun yapabileceği her şeyi onlar yapmaktadır. Böylelikle çocuk pasif ve bağımlı kişilikte yetişmektedir.</a:t>
            </a:r>
          </a:p>
          <a:p>
            <a:pPr algn="just"/>
            <a:r>
              <a:rPr lang="tr-TR" dirty="0"/>
              <a:t>Anne-baba sıkıntılı gergindir. Çocukları için başlarına olumsuzluk, felaket gelirse endişesi taşırlar.</a:t>
            </a:r>
          </a:p>
          <a:p>
            <a:pPr algn="just"/>
            <a:r>
              <a:rPr lang="tr-TR" dirty="0"/>
              <a:t>Ebeveynler korku ve endişesini aynen çocuğa yansıtır.</a:t>
            </a:r>
          </a:p>
          <a:p>
            <a:pPr algn="just"/>
            <a:r>
              <a:rPr lang="tr-TR" dirty="0"/>
              <a:t>Çocuklarda özgüven eksikliği nedeniyle çocuk anne babadan ayrı kaldığında başına bir şey geleceği kaygısı taşırlar.</a:t>
            </a:r>
          </a:p>
          <a:p>
            <a:pPr algn="just"/>
            <a:r>
              <a:rPr lang="tr-TR" dirty="0"/>
              <a:t>Çocuk aynı korkuyu anne baba için de taşır. Onlardan ayrı kaldığında başına bir şey gelecek diye korkmaktadır. Veya çocuk ebeveyninin kendisini terk edeceğini düşünmektedir.</a:t>
            </a:r>
          </a:p>
          <a:p>
            <a:pPr algn="just"/>
            <a:r>
              <a:rPr lang="tr-TR" dirty="0"/>
              <a:t>Bazı ailelerde ise babanın anneye yeterli ilgi ve anlayışı göstermediği, annenin de bu yüzden çocuğuna aşırı bağlandığı dikkat çekmiştir.</a:t>
            </a:r>
          </a:p>
          <a:p>
            <a:pPr algn="just"/>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440" y="350095"/>
            <a:ext cx="1440160" cy="1215135"/>
          </a:xfrm>
          <a:prstGeom prst="rect">
            <a:avLst/>
          </a:prstGeom>
        </p:spPr>
      </p:pic>
    </p:spTree>
    <p:extLst>
      <p:ext uri="{BB962C8B-B14F-4D97-AF65-F5344CB8AC3E}">
        <p14:creationId xmlns:p14="http://schemas.microsoft.com/office/powerpoint/2010/main" val="26344072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656" y="1412776"/>
            <a:ext cx="6120680" cy="4320480"/>
          </a:xfrm>
        </p:spPr>
      </p:pic>
    </p:spTree>
    <p:extLst>
      <p:ext uri="{BB962C8B-B14F-4D97-AF65-F5344CB8AC3E}">
        <p14:creationId xmlns:p14="http://schemas.microsoft.com/office/powerpoint/2010/main" val="4263991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1027664"/>
            <a:ext cx="7024744" cy="745152"/>
          </a:xfrm>
        </p:spPr>
        <p:txBody>
          <a:bodyPr>
            <a:normAutofit/>
          </a:bodyPr>
          <a:lstStyle/>
          <a:p>
            <a:pPr algn="ctr"/>
            <a:r>
              <a:rPr lang="tr-TR" dirty="0"/>
              <a:t>İLK KURAL!</a:t>
            </a:r>
          </a:p>
        </p:txBody>
      </p:sp>
      <p:sp>
        <p:nvSpPr>
          <p:cNvPr id="3" name="İçerik Yer Tutucusu 2"/>
          <p:cNvSpPr>
            <a:spLocks noGrp="1"/>
          </p:cNvSpPr>
          <p:nvPr>
            <p:ph idx="1"/>
          </p:nvPr>
        </p:nvSpPr>
        <p:spPr>
          <a:xfrm>
            <a:off x="828422" y="1844823"/>
            <a:ext cx="7416824" cy="2088233"/>
          </a:xfrm>
        </p:spPr>
        <p:txBody>
          <a:bodyPr/>
          <a:lstStyle/>
          <a:p>
            <a:pPr algn="just"/>
            <a:r>
              <a:rPr lang="tr-TR" dirty="0"/>
              <a:t>Her çocuk özeldir. Her çocuğun kendine has özellikleri vardır ve her çocuk birbirinden farklıdır. Bu yüzden başkasının çocuğu ile kıyaslama yapıp kendi çocuğunuzla ilgili beklentilere girmeyin.</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440" y="350095"/>
            <a:ext cx="1440160" cy="1215135"/>
          </a:xfrm>
          <a:prstGeom prst="rect">
            <a:avLst/>
          </a:prstGeom>
        </p:spPr>
      </p:pic>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0127" y="3789040"/>
            <a:ext cx="3973414" cy="2520280"/>
          </a:xfrm>
          <a:prstGeom prst="rect">
            <a:avLst/>
          </a:prstGeom>
          <a:ln>
            <a:noFill/>
          </a:ln>
          <a:effectLst>
            <a:softEdge rad="112500"/>
          </a:effectLst>
        </p:spPr>
      </p:pic>
    </p:spTree>
    <p:extLst>
      <p:ext uri="{BB962C8B-B14F-4D97-AF65-F5344CB8AC3E}">
        <p14:creationId xmlns:p14="http://schemas.microsoft.com/office/powerpoint/2010/main" val="3733514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5" y="1628800"/>
            <a:ext cx="3888432" cy="4536504"/>
          </a:xfrm>
        </p:spPr>
        <p:txBody>
          <a:bodyPr>
            <a:normAutofit/>
          </a:bodyPr>
          <a:lstStyle/>
          <a:p>
            <a:pPr algn="just"/>
            <a:r>
              <a:rPr lang="tr-TR" dirty="0"/>
              <a:t>Bu yaş çocuğu sosyal olarak pek çok açılıma ihtiyaç duysa da; alışmadığı ortamlarda, tanımadığı kişilerle kaldığında huzursuzluk duyar. </a:t>
            </a:r>
          </a:p>
          <a:p>
            <a:pPr algn="just"/>
            <a:r>
              <a:rPr lang="tr-TR" dirty="0"/>
              <a:t>İhtiyaçlarını nasıl karşılayacağını bilmemektedir.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3723" y="2076159"/>
            <a:ext cx="3549680" cy="3096344"/>
          </a:xfrm>
          <a:prstGeom prst="rect">
            <a:avLst/>
          </a:prstGeom>
          <a:ln>
            <a:noFill/>
          </a:ln>
          <a:effectLst>
            <a:softEdge rad="112500"/>
          </a:effectLst>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440" y="350095"/>
            <a:ext cx="1440160" cy="1215135"/>
          </a:xfrm>
          <a:prstGeom prst="rect">
            <a:avLst/>
          </a:prstGeom>
        </p:spPr>
      </p:pic>
    </p:spTree>
    <p:extLst>
      <p:ext uri="{BB962C8B-B14F-4D97-AF65-F5344CB8AC3E}">
        <p14:creationId xmlns:p14="http://schemas.microsoft.com/office/powerpoint/2010/main" val="2783851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27804" y="1192654"/>
            <a:ext cx="7024744" cy="745152"/>
          </a:xfrm>
        </p:spPr>
        <p:txBody>
          <a:bodyPr>
            <a:normAutofit fontScale="90000"/>
          </a:bodyPr>
          <a:lstStyle/>
          <a:p>
            <a:pPr algn="ctr"/>
            <a:r>
              <a:rPr lang="tr-TR" dirty="0"/>
              <a:t>ÇOCUĞUNUZU GÖZLEMLEYİN!</a:t>
            </a:r>
          </a:p>
        </p:txBody>
      </p:sp>
      <p:sp>
        <p:nvSpPr>
          <p:cNvPr id="3" name="İçerik Yer Tutucusu 2"/>
          <p:cNvSpPr>
            <a:spLocks noGrp="1"/>
          </p:cNvSpPr>
          <p:nvPr>
            <p:ph idx="1"/>
          </p:nvPr>
        </p:nvSpPr>
        <p:spPr>
          <a:xfrm>
            <a:off x="3779912" y="1988840"/>
            <a:ext cx="4113021" cy="4032448"/>
          </a:xfrm>
        </p:spPr>
        <p:txBody>
          <a:bodyPr>
            <a:normAutofit fontScale="92500" lnSpcReduction="10000"/>
          </a:bodyPr>
          <a:lstStyle/>
          <a:p>
            <a:pPr algn="just"/>
            <a:r>
              <a:rPr lang="tr-TR" dirty="0"/>
              <a:t>Çocuğunuzun okula hangi ruh hali ile gittiğini,</a:t>
            </a:r>
          </a:p>
          <a:p>
            <a:pPr algn="just"/>
            <a:r>
              <a:rPr lang="tr-TR" dirty="0"/>
              <a:t>Okuldan eve hangi ruh hali ile döndüğünü,</a:t>
            </a:r>
          </a:p>
          <a:p>
            <a:pPr algn="just"/>
            <a:r>
              <a:rPr lang="tr-TR" dirty="0"/>
              <a:t>Okulda neler yaptığını, </a:t>
            </a:r>
          </a:p>
          <a:p>
            <a:pPr algn="just"/>
            <a:r>
              <a:rPr lang="tr-TR" dirty="0"/>
              <a:t>Okulda yaşadığı şeylerle ilgili anlattıklarını, </a:t>
            </a:r>
          </a:p>
          <a:p>
            <a:pPr algn="just"/>
            <a:r>
              <a:rPr lang="tr-TR" dirty="0"/>
              <a:t>Son zamanlardaki ruh halini ve davranış değişikliklerini gözlemlemek önemlidir.</a:t>
            </a:r>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b="8019"/>
          <a:stretch/>
        </p:blipFill>
        <p:spPr>
          <a:xfrm>
            <a:off x="1127804" y="2204864"/>
            <a:ext cx="2448272" cy="3245444"/>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440" y="350095"/>
            <a:ext cx="1440160" cy="1215135"/>
          </a:xfrm>
          <a:prstGeom prst="rect">
            <a:avLst/>
          </a:prstGeom>
        </p:spPr>
      </p:pic>
    </p:spTree>
    <p:extLst>
      <p:ext uri="{BB962C8B-B14F-4D97-AF65-F5344CB8AC3E}">
        <p14:creationId xmlns:p14="http://schemas.microsoft.com/office/powerpoint/2010/main" val="26594150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493" y="1412776"/>
            <a:ext cx="3888548" cy="4608512"/>
          </a:xfrm>
        </p:spPr>
        <p:txBody>
          <a:bodyPr>
            <a:normAutofit/>
          </a:bodyPr>
          <a:lstStyle/>
          <a:p>
            <a:pPr algn="just"/>
            <a:r>
              <a:rPr lang="tr-TR" dirty="0"/>
              <a:t>Eğer çocuğunuzda bir uyum problemi gözlemlerseniz, problemin nedenleri üzerinde yoğunlaşın. </a:t>
            </a:r>
          </a:p>
          <a:p>
            <a:pPr algn="just"/>
            <a:r>
              <a:rPr lang="tr-TR" dirty="0"/>
              <a:t>Problem çocuğunuzun korku ve kaygıları, evde kalma isteği, sizinle zaman geçirme isteği vb. durumlardan kaynaklanıyor olabilir.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064" y="2060848"/>
            <a:ext cx="2988071" cy="29523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440" y="350095"/>
            <a:ext cx="1440160" cy="1215135"/>
          </a:xfrm>
          <a:prstGeom prst="rect">
            <a:avLst/>
          </a:prstGeom>
        </p:spPr>
      </p:pic>
    </p:spTree>
    <p:extLst>
      <p:ext uri="{BB962C8B-B14F-4D97-AF65-F5344CB8AC3E}">
        <p14:creationId xmlns:p14="http://schemas.microsoft.com/office/powerpoint/2010/main" val="523837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490" y="1027664"/>
            <a:ext cx="7024744" cy="601136"/>
          </a:xfrm>
        </p:spPr>
        <p:txBody>
          <a:bodyPr>
            <a:normAutofit fontScale="90000"/>
          </a:bodyPr>
          <a:lstStyle/>
          <a:p>
            <a:pPr algn="ctr"/>
            <a:r>
              <a:rPr lang="tr-TR" dirty="0"/>
              <a:t>ÇOCUĞUNUZA SABIRLA</a:t>
            </a:r>
          </a:p>
        </p:txBody>
      </p:sp>
      <p:sp>
        <p:nvSpPr>
          <p:cNvPr id="3" name="İçerik Yer Tutucusu 2"/>
          <p:cNvSpPr>
            <a:spLocks noGrp="1"/>
          </p:cNvSpPr>
          <p:nvPr>
            <p:ph idx="1"/>
          </p:nvPr>
        </p:nvSpPr>
        <p:spPr>
          <a:xfrm>
            <a:off x="1043608" y="1844824"/>
            <a:ext cx="6777317" cy="3508977"/>
          </a:xfrm>
        </p:spPr>
        <p:txBody>
          <a:bodyPr>
            <a:normAutofit lnSpcReduction="10000"/>
          </a:bodyPr>
          <a:lstStyle/>
          <a:p>
            <a:pPr algn="just"/>
            <a:r>
              <a:rPr lang="tr-TR" dirty="0"/>
              <a:t>Geçirdiği zamanın zor bir süreç olduğunu anladığınızı, </a:t>
            </a:r>
          </a:p>
          <a:p>
            <a:pPr algn="just"/>
            <a:r>
              <a:rPr lang="tr-TR" dirty="0"/>
              <a:t>Okulun onun hayatı ve geleceği için neden önemli olduğunu, </a:t>
            </a:r>
          </a:p>
          <a:p>
            <a:pPr algn="just"/>
            <a:r>
              <a:rPr lang="tr-TR" dirty="0"/>
              <a:t>Okulda çok güzel arkadaşlıklar edineceğini,</a:t>
            </a:r>
          </a:p>
          <a:p>
            <a:pPr algn="just"/>
            <a:r>
              <a:rPr lang="tr-TR" dirty="0"/>
              <a:t>Okulda çok yararlı bilgiler öğreneceğini, </a:t>
            </a:r>
          </a:p>
          <a:p>
            <a:pPr algn="just"/>
            <a:r>
              <a:rPr lang="tr-TR" dirty="0"/>
              <a:t>Her zaman onun yanında olduğunuzu vb. anlatın ve sık sık hatırlatın. </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440" y="350095"/>
            <a:ext cx="1440160" cy="1215135"/>
          </a:xfrm>
          <a:prstGeom prst="rect">
            <a:avLst/>
          </a:prstGeom>
        </p:spPr>
      </p:pic>
    </p:spTree>
    <p:extLst>
      <p:ext uri="{BB962C8B-B14F-4D97-AF65-F5344CB8AC3E}">
        <p14:creationId xmlns:p14="http://schemas.microsoft.com/office/powerpoint/2010/main" val="1652749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11333" y="3717032"/>
            <a:ext cx="6777317" cy="2329484"/>
          </a:xfrm>
        </p:spPr>
        <p:txBody>
          <a:bodyPr/>
          <a:lstStyle/>
          <a:p>
            <a:pPr algn="just"/>
            <a:r>
              <a:rPr lang="tr-TR" dirty="0"/>
              <a:t>Özellikle bu süreçte siz de en az çocuğunuz kadar kaygı duyuyor olabilirsiniz. Bu gayet normal. Ama unutmayın önce siz kaygılarınızla baş edip daha sonrasında çocuğunuza model olmalısınız.</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908720"/>
            <a:ext cx="3456384" cy="2736304"/>
          </a:xfrm>
          <a:prstGeom prst="rect">
            <a:avLst/>
          </a:prstGeom>
          <a:ln>
            <a:noFill/>
          </a:ln>
          <a:effectLst>
            <a:outerShdw blurRad="190500" algn="tl" rotWithShape="0">
              <a:srgbClr val="000000">
                <a:alpha val="70000"/>
              </a:srgbClr>
            </a:outerShdw>
          </a:effec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440" y="350095"/>
            <a:ext cx="1440160" cy="1215135"/>
          </a:xfrm>
          <a:prstGeom prst="rect">
            <a:avLst/>
          </a:prstGeom>
        </p:spPr>
      </p:pic>
    </p:spTree>
    <p:extLst>
      <p:ext uri="{BB962C8B-B14F-4D97-AF65-F5344CB8AC3E}">
        <p14:creationId xmlns:p14="http://schemas.microsoft.com/office/powerpoint/2010/main" val="21457113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31610" y="1330361"/>
            <a:ext cx="7024744" cy="936104"/>
          </a:xfrm>
        </p:spPr>
        <p:txBody>
          <a:bodyPr>
            <a:normAutofit fontScale="90000"/>
          </a:bodyPr>
          <a:lstStyle/>
          <a:p>
            <a:pPr algn="ctr"/>
            <a:r>
              <a:rPr lang="tr-TR" sz="2800" dirty="0"/>
              <a:t>Gerektiğinde öğretmenlerinizden de destek almayı ihmal etmeyin.</a:t>
            </a:r>
          </a:p>
        </p:txBody>
      </p:sp>
      <p:sp>
        <p:nvSpPr>
          <p:cNvPr id="3" name="İçerik Yer Tutucusu 2"/>
          <p:cNvSpPr>
            <a:spLocks noGrp="1"/>
          </p:cNvSpPr>
          <p:nvPr>
            <p:ph idx="1"/>
          </p:nvPr>
        </p:nvSpPr>
        <p:spPr>
          <a:xfrm>
            <a:off x="4178362" y="2286178"/>
            <a:ext cx="3960440" cy="4167158"/>
          </a:xfrm>
        </p:spPr>
        <p:txBody>
          <a:bodyPr>
            <a:normAutofit fontScale="92500" lnSpcReduction="10000"/>
          </a:bodyPr>
          <a:lstStyle/>
          <a:p>
            <a:pPr algn="just"/>
            <a:r>
              <a:rPr lang="tr-TR" dirty="0"/>
              <a:t>Bu dönemde veli olarak siz ne yaparsanız ve söylerseniz «ama öğretmenim böyle dedi» cümlesiyle karşılaşırsınız.</a:t>
            </a:r>
          </a:p>
          <a:p>
            <a:pPr algn="just"/>
            <a:r>
              <a:rPr lang="tr-TR" dirty="0"/>
              <a:t>Bu nedenle öğretmeniniz ile sağlıklı iletişim demek, çocuğunuzla da sağlıklı iletişim kurabilmek demektir. </a:t>
            </a:r>
          </a:p>
          <a:p>
            <a:pPr algn="just"/>
            <a:r>
              <a:rPr lang="tr-TR" dirty="0"/>
              <a:t>Öğretmeninize güvenin ve onun bu işin uzmanı olduğunu unutmayın.</a:t>
            </a:r>
          </a:p>
          <a:p>
            <a:endParaRPr lang="tr-TR" dirty="0"/>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440" y="350095"/>
            <a:ext cx="1440160" cy="1215135"/>
          </a:xfrm>
          <a:prstGeom prst="rect">
            <a:avLst/>
          </a:prstGeo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2564904"/>
            <a:ext cx="3312368" cy="3456384"/>
          </a:xfrm>
          <a:prstGeom prst="rect">
            <a:avLst/>
          </a:prstGeom>
          <a:ln>
            <a:noFill/>
          </a:ln>
          <a:effectLst>
            <a:softEdge rad="112500"/>
          </a:effectLst>
        </p:spPr>
      </p:pic>
    </p:spTree>
    <p:extLst>
      <p:ext uri="{BB962C8B-B14F-4D97-AF65-F5344CB8AC3E}">
        <p14:creationId xmlns:p14="http://schemas.microsoft.com/office/powerpoint/2010/main" val="24847221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908720"/>
            <a:ext cx="7024744" cy="961176"/>
          </a:xfrm>
        </p:spPr>
        <p:txBody>
          <a:bodyPr>
            <a:normAutofit/>
          </a:bodyPr>
          <a:lstStyle/>
          <a:p>
            <a:r>
              <a:rPr lang="tr-TR" sz="2800" dirty="0"/>
              <a:t>Okuma yazma öğrenmek dünyanın en zor işlerinden biridir. </a:t>
            </a:r>
          </a:p>
        </p:txBody>
      </p:sp>
      <p:sp>
        <p:nvSpPr>
          <p:cNvPr id="3" name="İçerik Yer Tutucusu 2"/>
          <p:cNvSpPr>
            <a:spLocks noGrp="1"/>
          </p:cNvSpPr>
          <p:nvPr>
            <p:ph idx="1"/>
          </p:nvPr>
        </p:nvSpPr>
        <p:spPr>
          <a:xfrm>
            <a:off x="755576" y="2132856"/>
            <a:ext cx="4248472" cy="3652993"/>
          </a:xfrm>
        </p:spPr>
        <p:txBody>
          <a:bodyPr>
            <a:normAutofit lnSpcReduction="10000"/>
          </a:bodyPr>
          <a:lstStyle/>
          <a:p>
            <a:pPr algn="just"/>
            <a:r>
              <a:rPr lang="tr-TR" dirty="0"/>
              <a:t>Size Çince öğrenmek ne kadar zor geliyorsa 6-7 yaşındaki çocuğunuz için de okuma yazma öğrenmek o kadar zordur. </a:t>
            </a:r>
          </a:p>
          <a:p>
            <a:pPr algn="just"/>
            <a:r>
              <a:rPr lang="tr-TR" dirty="0"/>
              <a:t>Bu dönemde sizlerden çocuklarınıza karşı biraz daha sabır ve anlayış bekliyoruz.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4088" y="2276872"/>
            <a:ext cx="2962561" cy="3096344"/>
          </a:xfrm>
          <a:prstGeom prst="rect">
            <a:avLst/>
          </a:prstGeom>
        </p:spPr>
      </p:pic>
    </p:spTree>
    <p:extLst>
      <p:ext uri="{BB962C8B-B14F-4D97-AF65-F5344CB8AC3E}">
        <p14:creationId xmlns:p14="http://schemas.microsoft.com/office/powerpoint/2010/main" val="31682783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a:t>Okumayı öğrenmek mi, okuma alışkanlığı kazanmak mı</a:t>
            </a:r>
          </a:p>
        </p:txBody>
      </p:sp>
      <p:sp>
        <p:nvSpPr>
          <p:cNvPr id="3" name="İçerik Yer Tutucusu 2"/>
          <p:cNvSpPr>
            <a:spLocks noGrp="1"/>
          </p:cNvSpPr>
          <p:nvPr>
            <p:ph idx="1"/>
          </p:nvPr>
        </p:nvSpPr>
        <p:spPr/>
        <p:txBody>
          <a:bodyPr>
            <a:normAutofit lnSpcReduction="10000"/>
          </a:bodyPr>
          <a:lstStyle/>
          <a:p>
            <a:pPr algn="just"/>
            <a:r>
              <a:rPr lang="tr-TR" dirty="0"/>
              <a:t>Merak etmeyin, birinci sınıftaki çocukların oldukça büyük bir kısmı eğitim öğretim yılı sonuna kadar okumayı öğrenmektedir. Ama ne yazık ki bu çocuklardan sadece %20 si okumayı alışkanlık haline getirebilmektedir. Bu yüzden çocuğunuzun okumayı alışkanlık haline getirmesi için kitapları evinizden eksik etmeyin ve kitap okuma konusunda çocuğunuza model olun.</a:t>
            </a:r>
          </a:p>
        </p:txBody>
      </p:sp>
    </p:spTree>
    <p:extLst>
      <p:ext uri="{BB962C8B-B14F-4D97-AF65-F5344CB8AC3E}">
        <p14:creationId xmlns:p14="http://schemas.microsoft.com/office/powerpoint/2010/main" val="13436495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908720"/>
            <a:ext cx="7024744" cy="745152"/>
          </a:xfrm>
        </p:spPr>
        <p:txBody>
          <a:bodyPr>
            <a:normAutofit/>
          </a:bodyPr>
          <a:lstStyle/>
          <a:p>
            <a:r>
              <a:rPr lang="tr-TR" sz="2800" dirty="0"/>
              <a:t>Sorunsuz ödev yapmak…</a:t>
            </a:r>
          </a:p>
        </p:txBody>
      </p:sp>
      <p:sp>
        <p:nvSpPr>
          <p:cNvPr id="3" name="İçerik Yer Tutucusu 2"/>
          <p:cNvSpPr>
            <a:spLocks noGrp="1"/>
          </p:cNvSpPr>
          <p:nvPr>
            <p:ph idx="1"/>
          </p:nvPr>
        </p:nvSpPr>
        <p:spPr>
          <a:xfrm>
            <a:off x="3563888" y="1916832"/>
            <a:ext cx="4680520" cy="4320480"/>
          </a:xfrm>
        </p:spPr>
        <p:txBody>
          <a:bodyPr>
            <a:normAutofit fontScale="92500" lnSpcReduction="20000"/>
          </a:bodyPr>
          <a:lstStyle/>
          <a:p>
            <a:pPr algn="just"/>
            <a:r>
              <a:rPr lang="tr-TR" dirty="0"/>
              <a:t>Eğer çocuğunuza daha küçük demeyip yaşına uygun sorumlulukları yerine getirmeyi aşılamışsanız çocuğunuzun ödevlerini yapması sizin için sorun olmayacaktır. </a:t>
            </a:r>
          </a:p>
          <a:p>
            <a:pPr algn="just"/>
            <a:r>
              <a:rPr lang="tr-TR" dirty="0"/>
              <a:t>Ancak yine de çocuğunuz ödev yapmak istemiyorsa bunun nedenlerini sorun. İlla yapmak istemiyorsa zorlamayın. Konuyla ilgili öğretmenini haberdar edin ve okulda yerine getirmediği sorumluluğu ile kendisinin yüzleşmesini sağlayın. </a:t>
            </a:r>
          </a:p>
        </p:txBody>
      </p:sp>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b="7498"/>
          <a:stretch/>
        </p:blipFill>
        <p:spPr>
          <a:xfrm>
            <a:off x="637603" y="2276872"/>
            <a:ext cx="3200400" cy="3384376"/>
          </a:xfrm>
          <a:prstGeom prst="rect">
            <a:avLst/>
          </a:prstGeom>
          <a:ln>
            <a:noFill/>
          </a:ln>
          <a:effectLst>
            <a:softEdge rad="112500"/>
          </a:effectLst>
        </p:spPr>
      </p:pic>
    </p:spTree>
    <p:extLst>
      <p:ext uri="{BB962C8B-B14F-4D97-AF65-F5344CB8AC3E}">
        <p14:creationId xmlns:p14="http://schemas.microsoft.com/office/powerpoint/2010/main" val="11740273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Evde konuşulan evde kalır mı?</a:t>
            </a:r>
          </a:p>
        </p:txBody>
      </p:sp>
      <p:sp>
        <p:nvSpPr>
          <p:cNvPr id="3" name="İçerik Yer Tutucusu 2"/>
          <p:cNvSpPr>
            <a:spLocks noGrp="1"/>
          </p:cNvSpPr>
          <p:nvPr>
            <p:ph idx="1"/>
          </p:nvPr>
        </p:nvSpPr>
        <p:spPr/>
        <p:txBody>
          <a:bodyPr>
            <a:normAutofit fontScale="92500" lnSpcReduction="20000"/>
          </a:bodyPr>
          <a:lstStyle/>
          <a:p>
            <a:pPr algn="just"/>
            <a:r>
              <a:rPr lang="tr-TR" dirty="0"/>
              <a:t>Evde yaşadıklarımızdan her zaman olumluları duyulsun, olumsuzları duyulmasın isteriz. Bu yaş grubundaki çocukların duymadığı bir şeyi anlatması çok zordur. </a:t>
            </a:r>
          </a:p>
          <a:p>
            <a:pPr algn="just"/>
            <a:r>
              <a:rPr lang="tr-TR" dirty="0"/>
              <a:t>O yüzden anne baba olarak ağzımızdan çıkan kelime ve cümlelere bizler dikkat etmeliyiz ki çocuğumuzda okuluyla, öğretmenleriyle, arkadaşlarıyla ilgili olumsuz duygular oluşturmayalım. </a:t>
            </a:r>
          </a:p>
          <a:p>
            <a:pPr algn="just"/>
            <a:r>
              <a:rPr lang="tr-TR" dirty="0"/>
              <a:t>Lütfen bir sorununuz varsa bunu öncelikle uygun bir dille öğretmeninizle paylaşın.</a:t>
            </a:r>
          </a:p>
        </p:txBody>
      </p:sp>
    </p:spTree>
    <p:extLst>
      <p:ext uri="{BB962C8B-B14F-4D97-AF65-F5344CB8AC3E}">
        <p14:creationId xmlns:p14="http://schemas.microsoft.com/office/powerpoint/2010/main" val="25583295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1052736"/>
            <a:ext cx="6777317" cy="2041452"/>
          </a:xfrm>
        </p:spPr>
        <p:txBody>
          <a:bodyPr/>
          <a:lstStyle/>
          <a:p>
            <a:pPr algn="just"/>
            <a:r>
              <a:rPr lang="tr-TR" dirty="0"/>
              <a:t>Çocuğa okulda kalacağı süre ile ilgili bilgi verilmelidir. Çünkü pek çok çocuk anne ve babasından ayrılacağı endişesi yaşar. Onların kendisini bırakıp gideceklerini düşünür.</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2524" y="3105975"/>
            <a:ext cx="5953125" cy="2943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55621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1340768"/>
            <a:ext cx="6777317" cy="2761532"/>
          </a:xfrm>
        </p:spPr>
        <p:txBody>
          <a:bodyPr/>
          <a:lstStyle/>
          <a:p>
            <a:pPr algn="just"/>
            <a:r>
              <a:rPr lang="tr-TR" dirty="0"/>
              <a:t>Çocuk, kreş/anaokuluna veya ilkokula başladığı zaman tüm kurallarını bildiği aile ortamından henüz hiçbir kuralını bilmediği, tanımadığı kişilerin bulunduğu bir ortama girmektedir. Bu yeni durum, tabii ki çocuklarda uyum sorunu yaratabilir.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3645024"/>
            <a:ext cx="3726586" cy="2808312"/>
          </a:xfrm>
          <a:prstGeom prst="ellipse">
            <a:avLst/>
          </a:prstGeom>
          <a:ln>
            <a:noFill/>
          </a:ln>
          <a:effectLst>
            <a:softEdge rad="112500"/>
          </a:effec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440" y="350095"/>
            <a:ext cx="1440160" cy="1215135"/>
          </a:xfrm>
          <a:prstGeom prst="rect">
            <a:avLst/>
          </a:prstGeom>
        </p:spPr>
      </p:pic>
    </p:spTree>
    <p:extLst>
      <p:ext uri="{BB962C8B-B14F-4D97-AF65-F5344CB8AC3E}">
        <p14:creationId xmlns:p14="http://schemas.microsoft.com/office/powerpoint/2010/main" val="22401573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1124744"/>
            <a:ext cx="6777317" cy="2257476"/>
          </a:xfrm>
        </p:spPr>
        <p:txBody>
          <a:bodyPr/>
          <a:lstStyle/>
          <a:p>
            <a:pPr algn="just"/>
            <a:r>
              <a:rPr lang="tr-TR" dirty="0"/>
              <a:t>Çocuk okula başlamadan önce okulun nasıl bir yer olduğu konusunda çocuğa bilgi verilmesi gerekir. Çocuğun okulu sevmesi için motive edilmeli, okulla ilgili gerçek bilgiler verilmelidir.</a:t>
            </a:r>
          </a:p>
          <a:p>
            <a:endParaRPr lang="tr-TR" dirty="0"/>
          </a:p>
        </p:txBody>
      </p:sp>
      <p:sp>
        <p:nvSpPr>
          <p:cNvPr id="4" name="AutoShape 2" descr="C:\Users\user\Desktop\cocuklarda_okul_fobisi_nedir_evimdeki_psikolog_com_3-1024x576 (3).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3068960"/>
            <a:ext cx="5619490" cy="3312368"/>
          </a:xfrm>
          <a:prstGeom prst="rect">
            <a:avLst/>
          </a:prstGeom>
        </p:spPr>
      </p:pic>
    </p:spTree>
    <p:extLst>
      <p:ext uri="{BB962C8B-B14F-4D97-AF65-F5344CB8AC3E}">
        <p14:creationId xmlns:p14="http://schemas.microsoft.com/office/powerpoint/2010/main" val="38252614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1772816"/>
            <a:ext cx="7024744" cy="1143000"/>
          </a:xfrm>
        </p:spPr>
        <p:txBody>
          <a:bodyPr/>
          <a:lstStyle/>
          <a:p>
            <a:r>
              <a:rPr lang="tr-TR" b="1" dirty="0"/>
              <a:t>Teşekkürler…</a:t>
            </a: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3568" y="476672"/>
            <a:ext cx="1246969" cy="1246969"/>
          </a:xfrm>
          <a:prstGeom prst="rect">
            <a:avLst/>
          </a:prstGeom>
        </p:spPr>
      </p:pic>
      <p:sp>
        <p:nvSpPr>
          <p:cNvPr id="5" name="Metin kutusu 4"/>
          <p:cNvSpPr txBox="1"/>
          <p:nvPr/>
        </p:nvSpPr>
        <p:spPr>
          <a:xfrm>
            <a:off x="971600" y="4028871"/>
            <a:ext cx="4464496" cy="369332"/>
          </a:xfrm>
          <a:prstGeom prst="rect">
            <a:avLst/>
          </a:prstGeom>
          <a:noFill/>
        </p:spPr>
        <p:txBody>
          <a:bodyPr wrap="square" rtlCol="0">
            <a:spAutoFit/>
          </a:bodyPr>
          <a:lstStyle/>
          <a:p>
            <a:r>
              <a:rPr lang="tr-TR" b="1" dirty="0">
                <a:solidFill>
                  <a:schemeClr val="accent3"/>
                </a:solidFill>
              </a:rPr>
              <a:t>Silivri Rehberlik ve Araştırma Merkezi</a:t>
            </a:r>
          </a:p>
        </p:txBody>
      </p:sp>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196752"/>
            <a:ext cx="3258938" cy="4032448"/>
          </a:xfrm>
          <a:prstGeom prst="rect">
            <a:avLst/>
          </a:prstGeom>
        </p:spPr>
      </p:pic>
    </p:spTree>
    <p:extLst>
      <p:ext uri="{BB962C8B-B14F-4D97-AF65-F5344CB8AC3E}">
        <p14:creationId xmlns:p14="http://schemas.microsoft.com/office/powerpoint/2010/main" val="1466042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283968" y="1340768"/>
            <a:ext cx="4104456" cy="4779893"/>
          </a:xfrm>
        </p:spPr>
        <p:txBody>
          <a:bodyPr>
            <a:normAutofit fontScale="92500" lnSpcReduction="20000"/>
          </a:bodyPr>
          <a:lstStyle/>
          <a:p>
            <a:pPr algn="just"/>
            <a:r>
              <a:rPr lang="tr-TR" dirty="0"/>
              <a:t>Özellikle de alışkanlıklarına bağlı, hiçbir şeyin değişmemesi için direnen, anneden ayrılamayan yapıdaki çocuklarda okula başlama sancılı olabilir. O zamana kadar gereksinimleri başkaları tarafından karşılanan çocuk, artık bazı gereksinimlerini giderebilmek için kendisi çabalamak zorunda kalacaktır. Bu da yeterince kaygı ve endişe doğurabilecek bir durumdur.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1412776"/>
            <a:ext cx="3240360" cy="4320480"/>
          </a:xfrm>
          <a:prstGeom prst="rect">
            <a:avLst/>
          </a:prstGeom>
          <a:ln>
            <a:noFill/>
          </a:ln>
          <a:effectLst>
            <a:softEdge rad="112500"/>
          </a:effec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440" y="350095"/>
            <a:ext cx="1440160" cy="1215135"/>
          </a:xfrm>
          <a:prstGeom prst="rect">
            <a:avLst/>
          </a:prstGeom>
        </p:spPr>
      </p:pic>
    </p:spTree>
    <p:extLst>
      <p:ext uri="{BB962C8B-B14F-4D97-AF65-F5344CB8AC3E}">
        <p14:creationId xmlns:p14="http://schemas.microsoft.com/office/powerpoint/2010/main" val="4288253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4077072"/>
            <a:ext cx="6777317" cy="1825428"/>
          </a:xfrm>
        </p:spPr>
        <p:txBody>
          <a:bodyPr/>
          <a:lstStyle/>
          <a:p>
            <a:pPr algn="just"/>
            <a:r>
              <a:rPr lang="tr-TR" dirty="0"/>
              <a:t>Bu çocuklar en baştan itibaren tepkilidir. Evden çıkmakta, okula girmekte, anneyi bırakmakta, sınıf içinde etkinliklere katılmakta zorluklar yaşar ve yaşatırlar. </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9405" y="908720"/>
            <a:ext cx="5832648" cy="3135832"/>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440" y="350095"/>
            <a:ext cx="1440160" cy="1215135"/>
          </a:xfrm>
          <a:prstGeom prst="rect">
            <a:avLst/>
          </a:prstGeom>
        </p:spPr>
      </p:pic>
    </p:spTree>
    <p:extLst>
      <p:ext uri="{BB962C8B-B14F-4D97-AF65-F5344CB8AC3E}">
        <p14:creationId xmlns:p14="http://schemas.microsoft.com/office/powerpoint/2010/main" val="14635487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43608" y="3861048"/>
            <a:ext cx="6777317" cy="1584176"/>
          </a:xfrm>
        </p:spPr>
        <p:txBody>
          <a:bodyPr/>
          <a:lstStyle/>
          <a:p>
            <a:pPr algn="just"/>
            <a:r>
              <a:rPr lang="tr-TR" dirty="0"/>
              <a:t>Anaokuluna veya ilkokula başlama sürecinde bazı çocuklar, en başta uyumludur. Yeni ortama kolay girer ve böyle devam eder.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7704" y="1230778"/>
            <a:ext cx="5400600" cy="2430270"/>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440" y="350095"/>
            <a:ext cx="1440160" cy="1215135"/>
          </a:xfrm>
          <a:prstGeom prst="rect">
            <a:avLst/>
          </a:prstGeom>
        </p:spPr>
      </p:pic>
    </p:spTree>
    <p:extLst>
      <p:ext uri="{BB962C8B-B14F-4D97-AF65-F5344CB8AC3E}">
        <p14:creationId xmlns:p14="http://schemas.microsoft.com/office/powerpoint/2010/main" val="2914927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1741984"/>
            <a:ext cx="4536503" cy="3508977"/>
          </a:xfrm>
        </p:spPr>
        <p:txBody>
          <a:bodyPr>
            <a:normAutofit fontScale="92500" lnSpcReduction="20000"/>
          </a:bodyPr>
          <a:lstStyle/>
          <a:p>
            <a:pPr algn="just"/>
            <a:r>
              <a:rPr lang="tr-TR" dirty="0"/>
              <a:t>Bazı çocuklar ilk birkaç gün olumsuz bir tepki vermezler her şey yolunda gidiyor görünür ama bir süre sonra çocuk gerçeği fark etmeye başlar hayalindeki ile yaşadığı farklıdır ve okula gitmek istememe, gittikten sonra anneyi bırakmama, okul saatinde çeşitli ağrılar, kusma ve sınıfa girmekte zorluk yaşarlar. </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8540" y="1844824"/>
            <a:ext cx="3225958" cy="3024336"/>
          </a:xfrm>
          <a:prstGeom prst="rect">
            <a:avLst/>
          </a:prstGeom>
          <a:ln>
            <a:noFill/>
          </a:ln>
          <a:effectLst>
            <a:softEdge rad="112500"/>
          </a:effectLst>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440" y="350095"/>
            <a:ext cx="1440160" cy="1215135"/>
          </a:xfrm>
          <a:prstGeom prst="rect">
            <a:avLst/>
          </a:prstGeom>
        </p:spPr>
      </p:pic>
    </p:spTree>
    <p:extLst>
      <p:ext uri="{BB962C8B-B14F-4D97-AF65-F5344CB8AC3E}">
        <p14:creationId xmlns:p14="http://schemas.microsoft.com/office/powerpoint/2010/main" val="3374471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908720"/>
            <a:ext cx="7024744" cy="889168"/>
          </a:xfrm>
        </p:spPr>
        <p:txBody>
          <a:bodyPr/>
          <a:lstStyle/>
          <a:p>
            <a:pPr algn="ctr"/>
            <a:r>
              <a:rPr lang="tr-TR" dirty="0"/>
              <a:t>Okul Fobisi</a:t>
            </a:r>
          </a:p>
        </p:txBody>
      </p:sp>
      <p:sp>
        <p:nvSpPr>
          <p:cNvPr id="3" name="İçerik Yer Tutucusu 2"/>
          <p:cNvSpPr>
            <a:spLocks noGrp="1"/>
          </p:cNvSpPr>
          <p:nvPr>
            <p:ph idx="1"/>
          </p:nvPr>
        </p:nvSpPr>
        <p:spPr>
          <a:xfrm>
            <a:off x="1107051" y="4437112"/>
            <a:ext cx="6777317" cy="1465388"/>
          </a:xfrm>
        </p:spPr>
        <p:txBody>
          <a:bodyPr/>
          <a:lstStyle/>
          <a:p>
            <a:r>
              <a:rPr lang="tr-TR" dirty="0"/>
              <a:t>Okul çağına gelmiş çocuğun okula gitmek istememesi ve dolaylı davranışlarla direnç göstermesidir.</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1981518"/>
            <a:ext cx="4248472" cy="23618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440" y="350095"/>
            <a:ext cx="1440160" cy="1215135"/>
          </a:xfrm>
          <a:prstGeom prst="rect">
            <a:avLst/>
          </a:prstGeom>
        </p:spPr>
      </p:pic>
    </p:spTree>
    <p:extLst>
      <p:ext uri="{BB962C8B-B14F-4D97-AF65-F5344CB8AC3E}">
        <p14:creationId xmlns:p14="http://schemas.microsoft.com/office/powerpoint/2010/main" val="2824630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617</TotalTime>
  <Words>1335</Words>
  <Application>Microsoft Office PowerPoint</Application>
  <PresentationFormat>Ekran Gösterisi (4:3)</PresentationFormat>
  <Paragraphs>96</Paragraphs>
  <Slides>41</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41</vt:i4>
      </vt:variant>
    </vt:vector>
  </HeadingPairs>
  <TitlesOfParts>
    <vt:vector size="44" baseType="lpstr">
      <vt:lpstr>Century Gothic</vt:lpstr>
      <vt:lpstr>Wingdings 2</vt:lpstr>
      <vt:lpstr>Austin</vt:lpstr>
      <vt:lpstr>OKULA UYUM SÜRECİ VELİ BİLGİLENDİRME SEMİNERİ</vt:lpstr>
      <vt:lpstr>PowerPoint Sunusu</vt:lpstr>
      <vt:lpstr>PowerPoint Sunusu</vt:lpstr>
      <vt:lpstr>PowerPoint Sunusu</vt:lpstr>
      <vt:lpstr>PowerPoint Sunusu</vt:lpstr>
      <vt:lpstr>PowerPoint Sunusu</vt:lpstr>
      <vt:lpstr>PowerPoint Sunusu</vt:lpstr>
      <vt:lpstr>PowerPoint Sunusu</vt:lpstr>
      <vt:lpstr>Okul Fobisi</vt:lpstr>
      <vt:lpstr>PowerPoint Sunusu</vt:lpstr>
      <vt:lpstr>PowerPoint Sunusu</vt:lpstr>
      <vt:lpstr>PowerPoint Sunusu</vt:lpstr>
      <vt:lpstr>Okul Fobisinin Özellikleri</vt:lpstr>
      <vt:lpstr>Okul Fobisinin Özellikleri</vt:lpstr>
      <vt:lpstr>PowerPoint Sunusu</vt:lpstr>
      <vt:lpstr>Okul Fobisinin Nedenleri</vt:lpstr>
      <vt:lpstr>Okul Fobisinin Nedenleri</vt:lpstr>
      <vt:lpstr>Okul Fobisinin Nedenleri</vt:lpstr>
      <vt:lpstr>Okul Fobisinin Nedenleri</vt:lpstr>
      <vt:lpstr>Okul Fobisinin Nedenleri</vt:lpstr>
      <vt:lpstr>Okul Fobisinin Nedenleri</vt:lpstr>
      <vt:lpstr>Okul Fobisinin Nedenleri</vt:lpstr>
      <vt:lpstr>Okul Fobisinin Nedenleri</vt:lpstr>
      <vt:lpstr>Okul Fobisinin Nedenleri</vt:lpstr>
      <vt:lpstr>Okul Fobisinin Nedenleri</vt:lpstr>
      <vt:lpstr>Okul Fobisi Olan Çocuklarda Bedensel Belirtiler</vt:lpstr>
      <vt:lpstr>Okul Fobisi Olan Çocuklar ve Aileleri Üzerinde Yapılan Birçok Araştırmada Şu Sonuçlar Görülmüştür:</vt:lpstr>
      <vt:lpstr>PowerPoint Sunusu</vt:lpstr>
      <vt:lpstr>İLK KURAL!</vt:lpstr>
      <vt:lpstr>ÇOCUĞUNUZU GÖZLEMLEYİN!</vt:lpstr>
      <vt:lpstr>PowerPoint Sunusu</vt:lpstr>
      <vt:lpstr>ÇOCUĞUNUZA SABIRLA</vt:lpstr>
      <vt:lpstr>PowerPoint Sunusu</vt:lpstr>
      <vt:lpstr>Gerektiğinde öğretmenlerinizden de destek almayı ihmal etmeyin.</vt:lpstr>
      <vt:lpstr>Okuma yazma öğrenmek dünyanın en zor işlerinden biridir. </vt:lpstr>
      <vt:lpstr>Okumayı öğrenmek mi, okuma alışkanlığı kazanmak mı</vt:lpstr>
      <vt:lpstr>Sorunsuz ödev yapmak…</vt:lpstr>
      <vt:lpstr>Evde konuşulan evde kalır mı?</vt:lpstr>
      <vt:lpstr>PowerPoint Sunusu</vt:lpstr>
      <vt:lpstr>PowerPoint Sunusu</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OKULA UYUM SÜRECİ VELİ BİLGİLENDİRME SEMİNERİ</dc:title>
  <dc:creator>user</dc:creator>
  <cp:lastModifiedBy>Windows Kullanıcısı</cp:lastModifiedBy>
  <cp:revision>30</cp:revision>
  <dcterms:created xsi:type="dcterms:W3CDTF">2022-08-04T06:17:59Z</dcterms:created>
  <dcterms:modified xsi:type="dcterms:W3CDTF">2022-08-10T08:52:14Z</dcterms:modified>
</cp:coreProperties>
</file>