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8582F15-1367-4E22-93C4-E025B3E0627B}"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303582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8582F15-1367-4E22-93C4-E025B3E0627B}"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39448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8582F15-1367-4E22-93C4-E025B3E0627B}"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7EDDCE-F6B9-4AA6-A4E2-6E230DBCAE59}"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829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F8582F15-1367-4E22-93C4-E025B3E0627B}" type="datetimeFigureOut">
              <a:rPr lang="tr-TR" smtClean="0"/>
              <a:t>13.09.2023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246366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F8582F15-1367-4E22-93C4-E025B3E0627B}" type="datetimeFigureOut">
              <a:rPr lang="tr-TR" smtClean="0"/>
              <a:t>13.09.2023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7EDDCE-F6B9-4AA6-A4E2-6E230DBCAE59}"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8268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F8582F15-1367-4E22-93C4-E025B3E0627B}" type="datetimeFigureOut">
              <a:rPr lang="tr-TR" smtClean="0"/>
              <a:t>13.09.2023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2853184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8582F15-1367-4E22-93C4-E025B3E0627B}"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77006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8582F15-1367-4E22-93C4-E025B3E0627B}"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369997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8582F15-1367-4E22-93C4-E025B3E0627B}"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122965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8582F15-1367-4E22-93C4-E025B3E0627B}"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21298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8582F15-1367-4E22-93C4-E025B3E0627B}" type="datetimeFigureOut">
              <a:rPr lang="tr-TR" smtClean="0"/>
              <a:t>13.09.2023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36170775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8582F15-1367-4E22-93C4-E025B3E0627B}" type="datetimeFigureOut">
              <a:rPr lang="tr-TR" smtClean="0"/>
              <a:t>13.09.2023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19625420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8582F15-1367-4E22-93C4-E025B3E0627B}" type="datetimeFigureOut">
              <a:rPr lang="tr-TR" smtClean="0"/>
              <a:t>13.09.2023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41396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82F15-1367-4E22-93C4-E025B3E0627B}" type="datetimeFigureOut">
              <a:rPr lang="tr-TR" smtClean="0"/>
              <a:t>13.09.2023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366290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8582F15-1367-4E22-93C4-E025B3E0627B}" type="datetimeFigureOut">
              <a:rPr lang="tr-TR" smtClean="0"/>
              <a:t>13.09.2023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39875015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8582F15-1367-4E22-93C4-E025B3E0627B}" type="datetimeFigureOut">
              <a:rPr lang="tr-TR" smtClean="0"/>
              <a:t>13.09.2023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7EDDCE-F6B9-4AA6-A4E2-6E230DBCAE59}" type="slidenum">
              <a:rPr lang="tr-TR" smtClean="0"/>
              <a:t>‹#›</a:t>
            </a:fld>
            <a:endParaRPr lang="tr-TR"/>
          </a:p>
        </p:txBody>
      </p:sp>
    </p:spTree>
    <p:extLst>
      <p:ext uri="{BB962C8B-B14F-4D97-AF65-F5344CB8AC3E}">
        <p14:creationId xmlns:p14="http://schemas.microsoft.com/office/powerpoint/2010/main" val="20331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582F15-1367-4E22-93C4-E025B3E0627B}" type="datetimeFigureOut">
              <a:rPr lang="tr-TR" smtClean="0"/>
              <a:t>13.09.2023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E7EDDCE-F6B9-4AA6-A4E2-6E230DBCAE59}" type="slidenum">
              <a:rPr lang="tr-TR" smtClean="0"/>
              <a:t>‹#›</a:t>
            </a:fld>
            <a:endParaRPr lang="tr-TR"/>
          </a:p>
        </p:txBody>
      </p:sp>
    </p:spTree>
    <p:extLst>
      <p:ext uri="{BB962C8B-B14F-4D97-AF65-F5344CB8AC3E}">
        <p14:creationId xmlns:p14="http://schemas.microsoft.com/office/powerpoint/2010/main" val="33204214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46479B-5BD5-300C-07BA-F50C09331BFF}"/>
              </a:ext>
            </a:extLst>
          </p:cNvPr>
          <p:cNvSpPr>
            <a:spLocks noGrp="1"/>
          </p:cNvSpPr>
          <p:nvPr>
            <p:ph type="ctrTitle"/>
          </p:nvPr>
        </p:nvSpPr>
        <p:spPr>
          <a:xfrm>
            <a:off x="3614948" y="1236097"/>
            <a:ext cx="6773910" cy="1291424"/>
          </a:xfrm>
        </p:spPr>
        <p:txBody>
          <a:bodyPr>
            <a:normAutofit fontScale="90000"/>
          </a:bodyPr>
          <a:lstStyle/>
          <a:p>
            <a:r>
              <a:rPr lang="tr-TR" sz="8000" dirty="0"/>
              <a:t>OKUL FOBİSİ </a:t>
            </a:r>
          </a:p>
        </p:txBody>
      </p:sp>
      <p:sp>
        <p:nvSpPr>
          <p:cNvPr id="3" name="Alt Başlık 2">
            <a:extLst>
              <a:ext uri="{FF2B5EF4-FFF2-40B4-BE49-F238E27FC236}">
                <a16:creationId xmlns:a16="http://schemas.microsoft.com/office/drawing/2014/main" id="{809831AC-375D-1D86-A745-C4B4A311CC79}"/>
              </a:ext>
            </a:extLst>
          </p:cNvPr>
          <p:cNvSpPr>
            <a:spLocks noGrp="1"/>
          </p:cNvSpPr>
          <p:nvPr>
            <p:ph type="subTitle" idx="1"/>
          </p:nvPr>
        </p:nvSpPr>
        <p:spPr/>
        <p:txBody>
          <a:bodyPr/>
          <a:lstStyle/>
          <a:p>
            <a:endParaRPr lang="tr-TR" dirty="0"/>
          </a:p>
        </p:txBody>
      </p:sp>
      <p:pic>
        <p:nvPicPr>
          <p:cNvPr id="4" name="Resim 3">
            <a:extLst>
              <a:ext uri="{FF2B5EF4-FFF2-40B4-BE49-F238E27FC236}">
                <a16:creationId xmlns:a16="http://schemas.microsoft.com/office/drawing/2014/main" id="{EFAFD2E3-097D-5CD9-DDB5-ABDD0DCA23CE}"/>
              </a:ext>
            </a:extLst>
          </p:cNvPr>
          <p:cNvPicPr>
            <a:picLocks noChangeAspect="1"/>
          </p:cNvPicPr>
          <p:nvPr/>
        </p:nvPicPr>
        <p:blipFill>
          <a:blip r:embed="rId2"/>
          <a:stretch>
            <a:fillRect/>
          </a:stretch>
        </p:blipFill>
        <p:spPr>
          <a:xfrm>
            <a:off x="4185007" y="3083170"/>
            <a:ext cx="4572206" cy="2820492"/>
          </a:xfrm>
          <a:prstGeom prst="rect">
            <a:avLst/>
          </a:prstGeom>
        </p:spPr>
      </p:pic>
      <p:pic>
        <p:nvPicPr>
          <p:cNvPr id="6" name="Resim 5">
            <a:extLst>
              <a:ext uri="{FF2B5EF4-FFF2-40B4-BE49-F238E27FC236}">
                <a16:creationId xmlns:a16="http://schemas.microsoft.com/office/drawing/2014/main" id="{6D83D75D-6EB1-0FCE-547D-79728D504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90" y="417650"/>
            <a:ext cx="2665520" cy="2665520"/>
          </a:xfrm>
          <a:prstGeom prst="rect">
            <a:avLst/>
          </a:prstGeom>
        </p:spPr>
      </p:pic>
    </p:spTree>
    <p:extLst>
      <p:ext uri="{BB962C8B-B14F-4D97-AF65-F5344CB8AC3E}">
        <p14:creationId xmlns:p14="http://schemas.microsoft.com/office/powerpoint/2010/main" val="402387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071629-FED9-F1D7-2ED5-21940168072B}"/>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356722A-C92D-B63B-9E34-188368DF5130}"/>
              </a:ext>
            </a:extLst>
          </p:cNvPr>
          <p:cNvSpPr>
            <a:spLocks noGrp="1"/>
          </p:cNvSpPr>
          <p:nvPr>
            <p:ph idx="1"/>
          </p:nvPr>
        </p:nvSpPr>
        <p:spPr>
          <a:xfrm>
            <a:off x="687388" y="1364974"/>
            <a:ext cx="6137482" cy="5022574"/>
          </a:xfrm>
        </p:spPr>
        <p:txBody>
          <a:bodyPr>
            <a:normAutofit/>
          </a:bodyPr>
          <a:lstStyle/>
          <a:p>
            <a:pPr algn="l"/>
            <a:r>
              <a:rPr lang="tr-TR" b="0" i="0" dirty="0">
                <a:solidFill>
                  <a:srgbClr val="212529"/>
                </a:solidFill>
                <a:effectLst/>
                <a:latin typeface="Montserrat" panose="00000500000000000000" pitchFamily="2" charset="-94"/>
              </a:rPr>
              <a:t>Çocuğun, ailesini önce günde iki kere sonra bir kere aramasına izin verin. Daha sonrada bu ayrıcalığı ortadan kaldırın.</a:t>
            </a:r>
          </a:p>
          <a:p>
            <a:pPr algn="l"/>
            <a:r>
              <a:rPr lang="tr-TR" b="0" i="0" dirty="0">
                <a:solidFill>
                  <a:srgbClr val="212529"/>
                </a:solidFill>
                <a:effectLst/>
                <a:latin typeface="Montserrat" panose="00000500000000000000" pitchFamily="2" charset="-94"/>
              </a:rPr>
              <a:t>Bir kere bile olsa çocuğun kazanmasına izin verilirse sorunun daha kötüleşeceği unutulmamalıdır. Eğer, belirli gün veya hafta okula devam zorunluluğu varsa ve çocuk bu sınırı zorlamaya çalışıyorsa bu noktada pes etmek tamamen başa dönmek demektir.</a:t>
            </a:r>
          </a:p>
          <a:p>
            <a:pPr algn="l"/>
            <a:r>
              <a:rPr lang="tr-TR" b="0" i="0" dirty="0">
                <a:solidFill>
                  <a:srgbClr val="212529"/>
                </a:solidFill>
                <a:effectLst/>
                <a:latin typeface="Montserrat" panose="00000500000000000000" pitchFamily="2" charset="-94"/>
              </a:rPr>
              <a:t>Bu sorun genellikle ana-baba ve okul personelinin işbirliği ve doğru yaklaşımlarıyla birlikte aşılır. Yanlış davranışlar sorunun kemikleşmesine ve okul da sosyal ve akademik sorunlara yol açabilir, bu durumda bir uzmandan yardım alınabilir.</a:t>
            </a:r>
          </a:p>
          <a:p>
            <a:pPr marL="0" indent="0">
              <a:buNone/>
            </a:pPr>
            <a:r>
              <a:rPr lang="tr-TR" b="1" dirty="0"/>
              <a:t>                                 https://silivriram.meb.k12.tr/</a:t>
            </a:r>
          </a:p>
        </p:txBody>
      </p:sp>
      <p:pic>
        <p:nvPicPr>
          <p:cNvPr id="4" name="Resim 3">
            <a:extLst>
              <a:ext uri="{FF2B5EF4-FFF2-40B4-BE49-F238E27FC236}">
                <a16:creationId xmlns:a16="http://schemas.microsoft.com/office/drawing/2014/main" id="{5995FAB1-F774-EF48-48D9-77E2AFDE912A}"/>
              </a:ext>
            </a:extLst>
          </p:cNvPr>
          <p:cNvPicPr>
            <a:picLocks noChangeAspect="1"/>
          </p:cNvPicPr>
          <p:nvPr/>
        </p:nvPicPr>
        <p:blipFill>
          <a:blip r:embed="rId2"/>
          <a:stretch>
            <a:fillRect/>
          </a:stretch>
        </p:blipFill>
        <p:spPr>
          <a:xfrm>
            <a:off x="6824870" y="1576559"/>
            <a:ext cx="5141843" cy="3704881"/>
          </a:xfrm>
          <a:prstGeom prst="rect">
            <a:avLst/>
          </a:prstGeom>
        </p:spPr>
      </p:pic>
    </p:spTree>
    <p:extLst>
      <p:ext uri="{BB962C8B-B14F-4D97-AF65-F5344CB8AC3E}">
        <p14:creationId xmlns:p14="http://schemas.microsoft.com/office/powerpoint/2010/main" val="397620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3E7CDA-2294-7EDB-C306-58B88173D1F0}"/>
              </a:ext>
            </a:extLst>
          </p:cNvPr>
          <p:cNvSpPr>
            <a:spLocks noGrp="1"/>
          </p:cNvSpPr>
          <p:nvPr>
            <p:ph type="title"/>
          </p:nvPr>
        </p:nvSpPr>
        <p:spPr>
          <a:xfrm>
            <a:off x="2596638" y="852710"/>
            <a:ext cx="8911687" cy="1280890"/>
          </a:xfrm>
        </p:spPr>
        <p:txBody>
          <a:bodyPr/>
          <a:lstStyle/>
          <a:p>
            <a:r>
              <a:rPr lang="tr-TR" dirty="0"/>
              <a:t>KONU BAŞLIKLARI</a:t>
            </a:r>
          </a:p>
        </p:txBody>
      </p:sp>
      <p:sp>
        <p:nvSpPr>
          <p:cNvPr id="3" name="İçerik Yer Tutucusu 2">
            <a:extLst>
              <a:ext uri="{FF2B5EF4-FFF2-40B4-BE49-F238E27FC236}">
                <a16:creationId xmlns:a16="http://schemas.microsoft.com/office/drawing/2014/main" id="{AD6B24DD-A565-E0A4-8801-83CA41846D6B}"/>
              </a:ext>
            </a:extLst>
          </p:cNvPr>
          <p:cNvSpPr>
            <a:spLocks noGrp="1"/>
          </p:cNvSpPr>
          <p:nvPr>
            <p:ph idx="1"/>
          </p:nvPr>
        </p:nvSpPr>
        <p:spPr>
          <a:xfrm>
            <a:off x="2592925" y="2635127"/>
            <a:ext cx="8915400" cy="3777622"/>
          </a:xfrm>
        </p:spPr>
        <p:txBody>
          <a:bodyPr>
            <a:normAutofit/>
          </a:bodyPr>
          <a:lstStyle/>
          <a:p>
            <a:r>
              <a:rPr lang="tr-TR" sz="2000" b="1" dirty="0"/>
              <a:t>Okul Fobisi Ve Okul Korkusu Nedir?</a:t>
            </a:r>
          </a:p>
          <a:p>
            <a:r>
              <a:rPr lang="tr-TR" b="1" i="0" dirty="0">
                <a:solidFill>
                  <a:srgbClr val="212529"/>
                </a:solidFill>
                <a:effectLst/>
                <a:latin typeface="Montserrat" panose="020F0502020204030204" pitchFamily="2" charset="-94"/>
              </a:rPr>
              <a:t>Çocuklarda Okul Korkusu-fobisinin Ön Belirtileri</a:t>
            </a:r>
          </a:p>
          <a:p>
            <a:r>
              <a:rPr lang="tr-TR" b="1" i="0" dirty="0">
                <a:solidFill>
                  <a:srgbClr val="212529"/>
                </a:solidFill>
                <a:effectLst/>
                <a:latin typeface="Montserrat" panose="00000500000000000000" pitchFamily="2" charset="-94"/>
              </a:rPr>
              <a:t>Okul Korkusu-fobisi Görülen Çocukların Ortak Özellikleri</a:t>
            </a:r>
          </a:p>
          <a:p>
            <a:r>
              <a:rPr lang="tr-TR" b="1" i="0" dirty="0">
                <a:solidFill>
                  <a:srgbClr val="212529"/>
                </a:solidFill>
                <a:effectLst/>
                <a:latin typeface="Montserrat" panose="00000500000000000000" pitchFamily="2" charset="-94"/>
              </a:rPr>
              <a:t>Okul Korkusu- Fobisi Nedenleri</a:t>
            </a:r>
          </a:p>
          <a:p>
            <a:r>
              <a:rPr lang="tr-TR" b="1" i="0" dirty="0">
                <a:solidFill>
                  <a:srgbClr val="212529"/>
                </a:solidFill>
                <a:effectLst/>
                <a:latin typeface="Montserrat" panose="00000500000000000000" pitchFamily="2" charset="-94"/>
              </a:rPr>
              <a:t>Okul korkusu ne zaman ortaya çıkar?</a:t>
            </a:r>
          </a:p>
          <a:p>
            <a:r>
              <a:rPr lang="tr-TR" b="1" i="0" dirty="0">
                <a:solidFill>
                  <a:srgbClr val="212529"/>
                </a:solidFill>
                <a:effectLst/>
                <a:latin typeface="Montserrat" panose="00000500000000000000" pitchFamily="2" charset="-94"/>
              </a:rPr>
              <a:t>Okul Korkusu-fobisi İle İlgili Ailelere Öneriler</a:t>
            </a:r>
            <a:endParaRPr lang="tr-TR" dirty="0"/>
          </a:p>
        </p:txBody>
      </p:sp>
      <p:pic>
        <p:nvPicPr>
          <p:cNvPr id="5" name="Resim 4">
            <a:extLst>
              <a:ext uri="{FF2B5EF4-FFF2-40B4-BE49-F238E27FC236}">
                <a16:creationId xmlns:a16="http://schemas.microsoft.com/office/drawing/2014/main" id="{D3742391-9A8A-429A-853A-2790D3A18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896" y="228600"/>
            <a:ext cx="1905000" cy="1905000"/>
          </a:xfrm>
          <a:prstGeom prst="rect">
            <a:avLst/>
          </a:prstGeom>
        </p:spPr>
      </p:pic>
    </p:spTree>
    <p:extLst>
      <p:ext uri="{BB962C8B-B14F-4D97-AF65-F5344CB8AC3E}">
        <p14:creationId xmlns:p14="http://schemas.microsoft.com/office/powerpoint/2010/main" val="95403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190DB9-F0BD-3189-9649-6F26E2E35F3E}"/>
              </a:ext>
            </a:extLst>
          </p:cNvPr>
          <p:cNvSpPr>
            <a:spLocks noGrp="1"/>
          </p:cNvSpPr>
          <p:nvPr>
            <p:ph type="title"/>
          </p:nvPr>
        </p:nvSpPr>
        <p:spPr>
          <a:xfrm>
            <a:off x="2592925" y="743380"/>
            <a:ext cx="8911687" cy="1280890"/>
          </a:xfrm>
        </p:spPr>
        <p:txBody>
          <a:bodyPr/>
          <a:lstStyle/>
          <a:p>
            <a:r>
              <a:rPr lang="tr-TR" dirty="0"/>
              <a:t>Okul korkusu-okul fobisi nedir?</a:t>
            </a:r>
          </a:p>
        </p:txBody>
      </p:sp>
      <p:sp>
        <p:nvSpPr>
          <p:cNvPr id="3" name="İçerik Yer Tutucusu 2">
            <a:extLst>
              <a:ext uri="{FF2B5EF4-FFF2-40B4-BE49-F238E27FC236}">
                <a16:creationId xmlns:a16="http://schemas.microsoft.com/office/drawing/2014/main" id="{2E245DA0-885E-B8B1-7904-C894A6CEA0CD}"/>
              </a:ext>
            </a:extLst>
          </p:cNvPr>
          <p:cNvSpPr>
            <a:spLocks noGrp="1"/>
          </p:cNvSpPr>
          <p:nvPr>
            <p:ph idx="1"/>
          </p:nvPr>
        </p:nvSpPr>
        <p:spPr>
          <a:xfrm>
            <a:off x="2430186" y="1926180"/>
            <a:ext cx="8915400" cy="3777622"/>
          </a:xfrm>
        </p:spPr>
        <p:txBody>
          <a:bodyPr/>
          <a:lstStyle/>
          <a:p>
            <a:pPr algn="l"/>
            <a:r>
              <a:rPr lang="tr-TR" b="0" i="0" dirty="0">
                <a:solidFill>
                  <a:srgbClr val="212529"/>
                </a:solidFill>
                <a:effectLst/>
                <a:latin typeface="Montserrat" panose="00000500000000000000" pitchFamily="2" charset="-94"/>
              </a:rPr>
              <a:t>Çocuklarda okulda oluşan yoğun sıkıntı ve huzursuzluk sebebiyle okula gitmekten kaçınma ve okulda yalnız kalamama ile süren duruma okul korkusu (okul fobisi) adı verilmektedir. Her yüz çocuktan yaklaşık 4–5 tanesi bu tepkisini okul korkusuyla ortaya koyar.</a:t>
            </a:r>
          </a:p>
          <a:p>
            <a:pPr algn="l"/>
            <a:r>
              <a:rPr lang="tr-TR" b="0" i="0" dirty="0">
                <a:solidFill>
                  <a:srgbClr val="212529"/>
                </a:solidFill>
                <a:effectLst/>
                <a:latin typeface="Montserrat" panose="00000500000000000000" pitchFamily="2" charset="-94"/>
              </a:rPr>
              <a:t>Okul korkusu, okula gidişin ilk günlerinde ortaya çıkabildiği gibi herhangi bir zamanda da ortaya çıkabilir.</a:t>
            </a:r>
          </a:p>
          <a:p>
            <a:pPr marL="0" indent="0">
              <a:buNone/>
            </a:pPr>
            <a:endParaRPr lang="tr-TR" dirty="0"/>
          </a:p>
        </p:txBody>
      </p:sp>
      <p:pic>
        <p:nvPicPr>
          <p:cNvPr id="4" name="Resim 3">
            <a:extLst>
              <a:ext uri="{FF2B5EF4-FFF2-40B4-BE49-F238E27FC236}">
                <a16:creationId xmlns:a16="http://schemas.microsoft.com/office/drawing/2014/main" id="{17AB6B42-CD76-3863-6420-960BA3475286}"/>
              </a:ext>
            </a:extLst>
          </p:cNvPr>
          <p:cNvPicPr>
            <a:picLocks noChangeAspect="1"/>
          </p:cNvPicPr>
          <p:nvPr/>
        </p:nvPicPr>
        <p:blipFill>
          <a:blip r:embed="rId2"/>
          <a:stretch>
            <a:fillRect/>
          </a:stretch>
        </p:blipFill>
        <p:spPr>
          <a:xfrm>
            <a:off x="3198813" y="4225809"/>
            <a:ext cx="6276492" cy="2261799"/>
          </a:xfrm>
          <a:prstGeom prst="rect">
            <a:avLst/>
          </a:prstGeom>
        </p:spPr>
      </p:pic>
    </p:spTree>
    <p:extLst>
      <p:ext uri="{BB962C8B-B14F-4D97-AF65-F5344CB8AC3E}">
        <p14:creationId xmlns:p14="http://schemas.microsoft.com/office/powerpoint/2010/main" val="272541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5BF79-137A-7DAE-C468-E2C0F2C5E2D7}"/>
              </a:ext>
            </a:extLst>
          </p:cNvPr>
          <p:cNvSpPr>
            <a:spLocks noGrp="1"/>
          </p:cNvSpPr>
          <p:nvPr>
            <p:ph type="title"/>
          </p:nvPr>
        </p:nvSpPr>
        <p:spPr>
          <a:xfrm>
            <a:off x="1451578" y="867037"/>
            <a:ext cx="9603275" cy="643711"/>
          </a:xfrm>
        </p:spPr>
        <p:txBody>
          <a:bodyPr>
            <a:normAutofit/>
          </a:bodyPr>
          <a:lstStyle/>
          <a:p>
            <a:r>
              <a:rPr lang="tr-TR" sz="2400" b="1" i="0" dirty="0">
                <a:solidFill>
                  <a:srgbClr val="212529"/>
                </a:solidFill>
                <a:effectLst/>
                <a:latin typeface="Montserrat" panose="020F0502020204030204" pitchFamily="2" charset="-94"/>
              </a:rPr>
              <a:t>         Çocuklarda Okul Korkusu-fobisinin Ön Belirtileri</a:t>
            </a:r>
          </a:p>
        </p:txBody>
      </p:sp>
      <p:sp>
        <p:nvSpPr>
          <p:cNvPr id="3" name="İçerik Yer Tutucusu 2">
            <a:extLst>
              <a:ext uri="{FF2B5EF4-FFF2-40B4-BE49-F238E27FC236}">
                <a16:creationId xmlns:a16="http://schemas.microsoft.com/office/drawing/2014/main" id="{2345A927-AD38-62EF-47C9-2790D4B6E90D}"/>
              </a:ext>
            </a:extLst>
          </p:cNvPr>
          <p:cNvSpPr>
            <a:spLocks noGrp="1"/>
          </p:cNvSpPr>
          <p:nvPr>
            <p:ph idx="1"/>
          </p:nvPr>
        </p:nvSpPr>
        <p:spPr/>
        <p:txBody>
          <a:bodyPr>
            <a:normAutofit lnSpcReduction="10000"/>
          </a:bodyPr>
          <a:lstStyle/>
          <a:p>
            <a:pPr algn="l">
              <a:buFont typeface="Arial" panose="020B0604020202020204" pitchFamily="34" charset="0"/>
              <a:buChar char="•"/>
            </a:pPr>
            <a:r>
              <a:rPr lang="tr-TR" b="0" i="0" dirty="0">
                <a:solidFill>
                  <a:srgbClr val="212529"/>
                </a:solidFill>
                <a:effectLst/>
                <a:latin typeface="Montserrat" panose="00000500000000000000" pitchFamily="2" charset="-94"/>
              </a:rPr>
              <a:t>Baş ağrıları,  </a:t>
            </a:r>
          </a:p>
          <a:p>
            <a:pPr algn="l">
              <a:buFont typeface="Arial" panose="020B0604020202020204" pitchFamily="34" charset="0"/>
              <a:buChar char="•"/>
            </a:pPr>
            <a:r>
              <a:rPr lang="tr-TR" b="0" i="0" dirty="0">
                <a:solidFill>
                  <a:srgbClr val="212529"/>
                </a:solidFill>
                <a:effectLst/>
                <a:latin typeface="Montserrat" panose="00000500000000000000" pitchFamily="2" charset="-94"/>
              </a:rPr>
              <a:t>Karın ağrıları, bulantı-kusma hissi,</a:t>
            </a:r>
          </a:p>
          <a:p>
            <a:pPr algn="l">
              <a:buFont typeface="Arial" panose="020B0604020202020204" pitchFamily="34" charset="0"/>
              <a:buChar char="•"/>
            </a:pPr>
            <a:r>
              <a:rPr lang="tr-TR" b="0" i="0" dirty="0">
                <a:solidFill>
                  <a:srgbClr val="212529"/>
                </a:solidFill>
                <a:effectLst/>
                <a:latin typeface="Montserrat" panose="00000500000000000000" pitchFamily="2" charset="-94"/>
              </a:rPr>
              <a:t>İştahsızlık, keyifsizlik,</a:t>
            </a:r>
          </a:p>
          <a:p>
            <a:pPr algn="l">
              <a:buFont typeface="Arial" panose="020B0604020202020204" pitchFamily="34" charset="0"/>
              <a:buChar char="•"/>
            </a:pPr>
            <a:r>
              <a:rPr lang="tr-TR" b="0" i="0" dirty="0">
                <a:solidFill>
                  <a:srgbClr val="212529"/>
                </a:solidFill>
                <a:effectLst/>
                <a:latin typeface="Montserrat" panose="00000500000000000000" pitchFamily="2" charset="-94"/>
              </a:rPr>
              <a:t>Uyku düzeninde bozukluklar,</a:t>
            </a:r>
          </a:p>
          <a:p>
            <a:pPr algn="l">
              <a:buFont typeface="Arial" panose="020B0604020202020204" pitchFamily="34" charset="0"/>
              <a:buChar char="•"/>
            </a:pPr>
            <a:r>
              <a:rPr lang="tr-TR" b="0" i="0" dirty="0">
                <a:solidFill>
                  <a:srgbClr val="212529"/>
                </a:solidFill>
                <a:effectLst/>
                <a:latin typeface="Montserrat" panose="00000500000000000000" pitchFamily="2" charset="-94"/>
              </a:rPr>
              <a:t>Okul sorumluluklarından kaçınma ve aksamalar ,</a:t>
            </a:r>
          </a:p>
          <a:p>
            <a:pPr algn="l">
              <a:buFont typeface="Arial" panose="020B0604020202020204" pitchFamily="34" charset="0"/>
              <a:buChar char="•"/>
            </a:pPr>
            <a:r>
              <a:rPr lang="tr-TR" b="0" i="0" dirty="0">
                <a:solidFill>
                  <a:srgbClr val="212529"/>
                </a:solidFill>
                <a:effectLst/>
                <a:latin typeface="Montserrat" panose="00000500000000000000" pitchFamily="2" charset="-94"/>
              </a:rPr>
              <a:t>Sebebi olmayan ağlama,  </a:t>
            </a:r>
          </a:p>
          <a:p>
            <a:pPr algn="l">
              <a:buFont typeface="Arial" panose="020B0604020202020204" pitchFamily="34" charset="0"/>
              <a:buChar char="•"/>
            </a:pPr>
            <a:r>
              <a:rPr lang="tr-TR" b="0" i="0" dirty="0">
                <a:solidFill>
                  <a:srgbClr val="212529"/>
                </a:solidFill>
                <a:effectLst/>
                <a:latin typeface="Montserrat" panose="00000500000000000000" pitchFamily="2" charset="-94"/>
              </a:rPr>
              <a:t>Alıngan ve sinirli olma</a:t>
            </a:r>
          </a:p>
          <a:p>
            <a:pPr marL="0" indent="0" algn="l">
              <a:buNone/>
            </a:pPr>
            <a:r>
              <a:rPr lang="tr-TR" b="0" i="0" dirty="0">
                <a:solidFill>
                  <a:srgbClr val="212529"/>
                </a:solidFill>
                <a:effectLst/>
                <a:latin typeface="Montserrat" panose="00000500000000000000" pitchFamily="2" charset="-94"/>
              </a:rPr>
              <a:t>     Bu belirtiler daha çok sabahları ve okul saatlerinde ortaya çıkar ve yoğunlaşır. Okul korkusuna dair tablo, aile ve öğretmen tarafından iyi değerlendirilmez ve doğru yaklaşım sergilenmezse çocuğun korkusu pekişebilir.</a:t>
            </a:r>
          </a:p>
          <a:p>
            <a:pPr marL="0" indent="0">
              <a:buNone/>
            </a:pPr>
            <a:endParaRPr lang="tr-TR" dirty="0"/>
          </a:p>
        </p:txBody>
      </p:sp>
    </p:spTree>
    <p:extLst>
      <p:ext uri="{BB962C8B-B14F-4D97-AF65-F5344CB8AC3E}">
        <p14:creationId xmlns:p14="http://schemas.microsoft.com/office/powerpoint/2010/main" val="15260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96CCBC-DBEC-29DC-C680-F164C48D0379}"/>
              </a:ext>
            </a:extLst>
          </p:cNvPr>
          <p:cNvSpPr>
            <a:spLocks noGrp="1"/>
          </p:cNvSpPr>
          <p:nvPr>
            <p:ph type="title"/>
          </p:nvPr>
        </p:nvSpPr>
        <p:spPr/>
        <p:txBody>
          <a:bodyPr>
            <a:normAutofit fontScale="90000"/>
          </a:bodyPr>
          <a:lstStyle/>
          <a:p>
            <a:r>
              <a:rPr lang="tr-TR" sz="2700" b="1" i="0" cap="none" dirty="0">
                <a:solidFill>
                  <a:srgbClr val="212529"/>
                </a:solidFill>
                <a:effectLst/>
                <a:latin typeface="Montserrat" panose="00000500000000000000" pitchFamily="2" charset="-94"/>
              </a:rPr>
              <a:t>OKUL KORKUSU-FOBİSİ GÖRÜLEN ÇOCUKLARIN ORTAK ÖZELLİKLERİ</a:t>
            </a:r>
            <a:br>
              <a:rPr lang="tr-TR" b="1" i="0" dirty="0">
                <a:solidFill>
                  <a:srgbClr val="212529"/>
                </a:solidFill>
                <a:effectLst/>
                <a:latin typeface="Montserrat" panose="00000500000000000000" pitchFamily="2" charset="-94"/>
              </a:rPr>
            </a:br>
            <a:endParaRPr lang="tr-TR" dirty="0"/>
          </a:p>
        </p:txBody>
      </p:sp>
      <p:sp>
        <p:nvSpPr>
          <p:cNvPr id="3" name="İçerik Yer Tutucusu 2">
            <a:extLst>
              <a:ext uri="{FF2B5EF4-FFF2-40B4-BE49-F238E27FC236}">
                <a16:creationId xmlns:a16="http://schemas.microsoft.com/office/drawing/2014/main" id="{D8FDAE22-39B0-E866-A54F-9E49306A29A8}"/>
              </a:ext>
            </a:extLst>
          </p:cNvPr>
          <p:cNvSpPr>
            <a:spLocks noGrp="1"/>
          </p:cNvSpPr>
          <p:nvPr>
            <p:ph idx="1"/>
          </p:nvPr>
        </p:nvSpPr>
        <p:spPr>
          <a:xfrm>
            <a:off x="3710608" y="2133600"/>
            <a:ext cx="7794003" cy="3777622"/>
          </a:xfrm>
        </p:spPr>
        <p:txBody>
          <a:bodyPr/>
          <a:lstStyle/>
          <a:p>
            <a:r>
              <a:rPr lang="tr-TR" b="0" i="0" dirty="0">
                <a:solidFill>
                  <a:srgbClr val="212529"/>
                </a:solidFill>
                <a:effectLst/>
                <a:latin typeface="Montserrat" panose="00000500000000000000" pitchFamily="2" charset="-94"/>
              </a:rPr>
              <a:t>Ebeveynleri aşırı koruyucu ailelerden oluşmaktadır.</a:t>
            </a:r>
          </a:p>
          <a:p>
            <a:r>
              <a:rPr lang="tr-TR" b="0" i="0" dirty="0">
                <a:solidFill>
                  <a:srgbClr val="212529"/>
                </a:solidFill>
                <a:effectLst/>
                <a:latin typeface="Montserrat" panose="00000500000000000000" pitchFamily="2" charset="-94"/>
              </a:rPr>
              <a:t>Attıkları her adımda anne-babanın onayını beklerler.</a:t>
            </a:r>
          </a:p>
          <a:p>
            <a:r>
              <a:rPr lang="tr-TR" b="0" i="0" dirty="0">
                <a:solidFill>
                  <a:srgbClr val="212529"/>
                </a:solidFill>
                <a:effectLst/>
                <a:latin typeface="Montserrat" panose="00000500000000000000" pitchFamily="2" charset="-94"/>
              </a:rPr>
              <a:t>Uslu, uyumlu ve anneye aşırı bağımlılıkları vardır. Anneden ayrılma korkusu yaşarlar.</a:t>
            </a:r>
          </a:p>
          <a:p>
            <a:r>
              <a:rPr lang="tr-TR" b="0" i="0" dirty="0">
                <a:solidFill>
                  <a:srgbClr val="212529"/>
                </a:solidFill>
                <a:effectLst/>
                <a:latin typeface="Montserrat" panose="00000500000000000000" pitchFamily="2" charset="-94"/>
              </a:rPr>
              <a:t>İsteklerinin anında karşılanmasını isterler, karşılanmadığında huzursuzluk yaratıp ağlayabilen yapıdadırlar.</a:t>
            </a:r>
            <a:endParaRPr lang="tr-TR" dirty="0"/>
          </a:p>
        </p:txBody>
      </p:sp>
      <p:pic>
        <p:nvPicPr>
          <p:cNvPr id="4" name="Resim 3">
            <a:extLst>
              <a:ext uri="{FF2B5EF4-FFF2-40B4-BE49-F238E27FC236}">
                <a16:creationId xmlns:a16="http://schemas.microsoft.com/office/drawing/2014/main" id="{FEE1B394-5AF6-B982-8BDA-A7A3274451DF}"/>
              </a:ext>
            </a:extLst>
          </p:cNvPr>
          <p:cNvPicPr>
            <a:picLocks noChangeAspect="1"/>
          </p:cNvPicPr>
          <p:nvPr/>
        </p:nvPicPr>
        <p:blipFill>
          <a:blip r:embed="rId2"/>
          <a:stretch>
            <a:fillRect/>
          </a:stretch>
        </p:blipFill>
        <p:spPr>
          <a:xfrm>
            <a:off x="928548" y="4443649"/>
            <a:ext cx="2888077" cy="2109552"/>
          </a:xfrm>
          <a:prstGeom prst="rect">
            <a:avLst/>
          </a:prstGeom>
        </p:spPr>
      </p:pic>
    </p:spTree>
    <p:extLst>
      <p:ext uri="{BB962C8B-B14F-4D97-AF65-F5344CB8AC3E}">
        <p14:creationId xmlns:p14="http://schemas.microsoft.com/office/powerpoint/2010/main" val="391617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1FB3D5-F2B2-59C5-A328-7367FB2A8DBA}"/>
              </a:ext>
            </a:extLst>
          </p:cNvPr>
          <p:cNvSpPr>
            <a:spLocks noGrp="1"/>
          </p:cNvSpPr>
          <p:nvPr>
            <p:ph type="title"/>
          </p:nvPr>
        </p:nvSpPr>
        <p:spPr>
          <a:xfrm>
            <a:off x="1743127" y="867037"/>
            <a:ext cx="9603275" cy="1049235"/>
          </a:xfrm>
        </p:spPr>
        <p:txBody>
          <a:bodyPr>
            <a:normAutofit fontScale="90000"/>
          </a:bodyPr>
          <a:lstStyle/>
          <a:p>
            <a:r>
              <a:rPr lang="tr-TR" b="1" i="0" dirty="0">
                <a:solidFill>
                  <a:srgbClr val="212529"/>
                </a:solidFill>
                <a:effectLst/>
                <a:latin typeface="Montserrat" panose="00000500000000000000" pitchFamily="2" charset="-94"/>
              </a:rPr>
              <a:t>Okul Korkusu- Fobisi Nedenleri</a:t>
            </a:r>
            <a:br>
              <a:rPr lang="tr-TR" b="1" i="0" dirty="0">
                <a:solidFill>
                  <a:srgbClr val="212529"/>
                </a:solidFill>
                <a:effectLst/>
                <a:latin typeface="Montserrat" panose="00000500000000000000" pitchFamily="2" charset="-94"/>
              </a:rPr>
            </a:br>
            <a:endParaRPr lang="tr-TR" dirty="0"/>
          </a:p>
        </p:txBody>
      </p:sp>
      <p:sp>
        <p:nvSpPr>
          <p:cNvPr id="3" name="İçerik Yer Tutucusu 2">
            <a:extLst>
              <a:ext uri="{FF2B5EF4-FFF2-40B4-BE49-F238E27FC236}">
                <a16:creationId xmlns:a16="http://schemas.microsoft.com/office/drawing/2014/main" id="{137E456C-F0DC-085E-DBD0-04BA1EA72107}"/>
              </a:ext>
            </a:extLst>
          </p:cNvPr>
          <p:cNvSpPr>
            <a:spLocks noGrp="1"/>
          </p:cNvSpPr>
          <p:nvPr>
            <p:ph idx="1"/>
          </p:nvPr>
        </p:nvSpPr>
        <p:spPr/>
        <p:txBody>
          <a:bodyPr>
            <a:normAutofit fontScale="92500" lnSpcReduction="20000"/>
          </a:bodyPr>
          <a:lstStyle/>
          <a:p>
            <a:pPr algn="l"/>
            <a:r>
              <a:rPr lang="tr-TR" b="0" i="0" dirty="0">
                <a:solidFill>
                  <a:srgbClr val="FF0000"/>
                </a:solidFill>
                <a:effectLst/>
                <a:latin typeface="Montserrat" panose="00000500000000000000" pitchFamily="2" charset="-94"/>
              </a:rPr>
              <a:t>Ayrılık Endişesi</a:t>
            </a:r>
            <a:r>
              <a:rPr lang="tr-TR" b="0" i="0" dirty="0">
                <a:solidFill>
                  <a:srgbClr val="212529"/>
                </a:solidFill>
                <a:effectLst/>
                <a:latin typeface="Montserrat" panose="00000500000000000000" pitchFamily="2" charset="-94"/>
              </a:rPr>
              <a:t>: aileden ayrı kalmanın getirdiği mutsuzluk okul fobisine neden olur.</a:t>
            </a:r>
          </a:p>
          <a:p>
            <a:pPr algn="l"/>
            <a:r>
              <a:rPr lang="tr-TR" b="0" i="0" dirty="0">
                <a:solidFill>
                  <a:srgbClr val="FF0000"/>
                </a:solidFill>
                <a:effectLst/>
                <a:latin typeface="Montserrat" panose="00000500000000000000" pitchFamily="2" charset="-94"/>
              </a:rPr>
              <a:t>Yeni deneyimlerle baş etme: </a:t>
            </a:r>
            <a:r>
              <a:rPr lang="tr-TR" b="0" i="0" dirty="0">
                <a:solidFill>
                  <a:srgbClr val="212529"/>
                </a:solidFill>
                <a:effectLst/>
                <a:latin typeface="Montserrat" panose="00000500000000000000" pitchFamily="2" charset="-94"/>
              </a:rPr>
              <a:t>Güçlüğe neden olan faktörlerden bir diğeri de çocuğun değişim ve yeniliklerle baş etme ihtiyacıdır. Farklı bir ortama girme yabancılarla tanışma, okul kurallarını öğrenme, kişisel disiplini geliştirme, gibi deneyimler okul korkusuna neden olabilir.</a:t>
            </a:r>
          </a:p>
          <a:p>
            <a:pPr algn="l"/>
            <a:r>
              <a:rPr lang="tr-TR" b="0" i="0" dirty="0">
                <a:solidFill>
                  <a:srgbClr val="FF0000"/>
                </a:solidFill>
                <a:effectLst/>
                <a:latin typeface="Montserrat" panose="00000500000000000000" pitchFamily="2" charset="-94"/>
              </a:rPr>
              <a:t>Gerçekçi olmayan yüksek beklentiler:</a:t>
            </a:r>
            <a:r>
              <a:rPr lang="tr-TR" b="0" i="0" dirty="0">
                <a:solidFill>
                  <a:srgbClr val="212529"/>
                </a:solidFill>
                <a:effectLst/>
                <a:latin typeface="Montserrat" panose="00000500000000000000" pitchFamily="2" charset="-94"/>
              </a:rPr>
              <a:t> Yetişkinlerin beklentileriyle mücadele etmek, bazı çocuklarda strese yol açan başlıca etkendir. Daha çok, mükemmeliyetçi ebeveyn tutumu sonucu oluş ur ve okul korkusuna sebep olur.</a:t>
            </a:r>
          </a:p>
          <a:p>
            <a:pPr algn="l"/>
            <a:r>
              <a:rPr lang="tr-TR" b="0" i="0" dirty="0">
                <a:solidFill>
                  <a:srgbClr val="FF0000"/>
                </a:solidFill>
                <a:effectLst/>
                <a:latin typeface="Montserrat" panose="00000500000000000000" pitchFamily="2" charset="-94"/>
              </a:rPr>
              <a:t>Kendini yalnız hissetme: </a:t>
            </a:r>
            <a:r>
              <a:rPr lang="tr-TR" b="0" i="0" dirty="0">
                <a:solidFill>
                  <a:srgbClr val="212529"/>
                </a:solidFill>
                <a:effectLst/>
                <a:latin typeface="Montserrat" panose="00000500000000000000" pitchFamily="2" charset="-94"/>
              </a:rPr>
              <a:t>Arkadaş edinme konusunda yetersiz yada isteksiz gibi görünen utangaç ve çekingen çocuklar okula uyum göstermekte daha fazla güçlük çeker ve okul korkusu yaşayabilirler.</a:t>
            </a:r>
          </a:p>
          <a:p>
            <a:pPr algn="l"/>
            <a:r>
              <a:rPr lang="tr-TR" b="0" i="0" dirty="0">
                <a:solidFill>
                  <a:srgbClr val="FF0000"/>
                </a:solidFill>
                <a:effectLst/>
                <a:latin typeface="Montserrat" panose="00000500000000000000" pitchFamily="2" charset="-94"/>
              </a:rPr>
              <a:t>Zarar verici davranışlara maruz kalma;</a:t>
            </a:r>
            <a:r>
              <a:rPr lang="tr-TR" b="0" i="0" dirty="0">
                <a:solidFill>
                  <a:srgbClr val="212529"/>
                </a:solidFill>
                <a:effectLst/>
                <a:latin typeface="Montserrat" panose="00000500000000000000" pitchFamily="2" charset="-94"/>
              </a:rPr>
              <a:t> bu tüm yaş düzeylerinde görülebilir, çocuklarda kaygı ve üzüntüye neden olur.</a:t>
            </a:r>
          </a:p>
          <a:p>
            <a:endParaRPr lang="tr-TR" dirty="0"/>
          </a:p>
        </p:txBody>
      </p:sp>
    </p:spTree>
    <p:extLst>
      <p:ext uri="{BB962C8B-B14F-4D97-AF65-F5344CB8AC3E}">
        <p14:creationId xmlns:p14="http://schemas.microsoft.com/office/powerpoint/2010/main" val="16617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2B699E-815D-285C-BAC5-76BF8D0DE5DD}"/>
              </a:ext>
            </a:extLst>
          </p:cNvPr>
          <p:cNvSpPr>
            <a:spLocks noGrp="1"/>
          </p:cNvSpPr>
          <p:nvPr>
            <p:ph type="title"/>
          </p:nvPr>
        </p:nvSpPr>
        <p:spPr/>
        <p:txBody>
          <a:bodyPr>
            <a:normAutofit fontScale="90000"/>
          </a:bodyPr>
          <a:lstStyle/>
          <a:p>
            <a:r>
              <a:rPr lang="tr-TR" b="1" i="0" dirty="0">
                <a:solidFill>
                  <a:srgbClr val="212529"/>
                </a:solidFill>
                <a:effectLst/>
                <a:latin typeface="Montserrat" panose="00000500000000000000" pitchFamily="2" charset="-94"/>
              </a:rPr>
              <a:t>Okul korkusu ne zaman ortaya çıkar?</a:t>
            </a:r>
            <a:br>
              <a:rPr lang="tr-TR" b="1" i="0" dirty="0">
                <a:solidFill>
                  <a:srgbClr val="212529"/>
                </a:solidFill>
                <a:effectLst/>
                <a:latin typeface="Montserrat" panose="00000500000000000000" pitchFamily="2" charset="-94"/>
              </a:rPr>
            </a:br>
            <a:endParaRPr lang="tr-TR" dirty="0"/>
          </a:p>
        </p:txBody>
      </p:sp>
      <p:sp>
        <p:nvSpPr>
          <p:cNvPr id="3" name="İçerik Yer Tutucusu 2">
            <a:extLst>
              <a:ext uri="{FF2B5EF4-FFF2-40B4-BE49-F238E27FC236}">
                <a16:creationId xmlns:a16="http://schemas.microsoft.com/office/drawing/2014/main" id="{F05CFB45-4722-79A6-4792-727131A4AF5D}"/>
              </a:ext>
            </a:extLst>
          </p:cNvPr>
          <p:cNvSpPr>
            <a:spLocks noGrp="1"/>
          </p:cNvSpPr>
          <p:nvPr>
            <p:ph idx="1"/>
          </p:nvPr>
        </p:nvSpPr>
        <p:spPr>
          <a:xfrm>
            <a:off x="4784035" y="1905000"/>
            <a:ext cx="6720577" cy="3458817"/>
          </a:xfrm>
        </p:spPr>
        <p:txBody>
          <a:bodyPr>
            <a:normAutofit lnSpcReduction="10000"/>
          </a:bodyPr>
          <a:lstStyle/>
          <a:p>
            <a:pPr algn="l"/>
            <a:r>
              <a:rPr lang="tr-TR" b="0" i="0" dirty="0">
                <a:solidFill>
                  <a:srgbClr val="212529"/>
                </a:solidFill>
                <a:effectLst/>
                <a:latin typeface="Montserrat" panose="00000500000000000000" pitchFamily="2" charset="-94"/>
              </a:rPr>
              <a:t>Yeni bir kardeşin doğumu ve kıskançlık olayı,</a:t>
            </a:r>
          </a:p>
          <a:p>
            <a:pPr algn="l"/>
            <a:r>
              <a:rPr lang="tr-TR" b="0" i="0" dirty="0">
                <a:solidFill>
                  <a:srgbClr val="212529"/>
                </a:solidFill>
                <a:effectLst/>
                <a:latin typeface="Montserrat" panose="00000500000000000000" pitchFamily="2" charset="-94"/>
              </a:rPr>
              <a:t>Ailenin ev değiştirmesi, göç etmesi, çevre değişikliği,</a:t>
            </a:r>
          </a:p>
          <a:p>
            <a:pPr algn="l"/>
            <a:r>
              <a:rPr lang="tr-TR" b="0" i="0" dirty="0">
                <a:solidFill>
                  <a:srgbClr val="212529"/>
                </a:solidFill>
                <a:effectLst/>
                <a:latin typeface="Montserrat" panose="00000500000000000000" pitchFamily="2" charset="-94"/>
              </a:rPr>
              <a:t>Çocuğun ebeveynlerden birini veya başka bir yakınını kaybetmesi, aileden birinin hastaneye yatması,</a:t>
            </a:r>
          </a:p>
          <a:p>
            <a:pPr algn="l"/>
            <a:r>
              <a:rPr lang="tr-TR" b="0" i="0" dirty="0">
                <a:solidFill>
                  <a:srgbClr val="212529"/>
                </a:solidFill>
                <a:effectLst/>
                <a:latin typeface="Montserrat" panose="00000500000000000000" pitchFamily="2" charset="-94"/>
              </a:rPr>
              <a:t>Anne-babanın uzun süren geçimsizlikleri,</a:t>
            </a:r>
          </a:p>
          <a:p>
            <a:pPr algn="l"/>
            <a:r>
              <a:rPr lang="tr-TR" b="0" i="0" dirty="0">
                <a:solidFill>
                  <a:srgbClr val="212529"/>
                </a:solidFill>
                <a:effectLst/>
                <a:latin typeface="Montserrat" panose="00000500000000000000" pitchFamily="2" charset="-94"/>
              </a:rPr>
              <a:t>Okulda öğretmen ya da arkadaşlarınca küçük düşürülme, korkutulma,</a:t>
            </a:r>
          </a:p>
          <a:p>
            <a:pPr algn="l"/>
            <a:r>
              <a:rPr lang="tr-TR" b="0" i="0" dirty="0">
                <a:solidFill>
                  <a:srgbClr val="212529"/>
                </a:solidFill>
                <a:effectLst/>
                <a:latin typeface="Montserrat" panose="00000500000000000000" pitchFamily="2" charset="-94"/>
              </a:rPr>
              <a:t>Ailede </a:t>
            </a:r>
            <a:r>
              <a:rPr lang="tr-TR" b="0" i="0" dirty="0" err="1">
                <a:solidFill>
                  <a:srgbClr val="212529"/>
                </a:solidFill>
                <a:effectLst/>
                <a:latin typeface="Montserrat" panose="00000500000000000000" pitchFamily="2" charset="-94"/>
              </a:rPr>
              <a:t>sosyo</a:t>
            </a:r>
            <a:r>
              <a:rPr lang="tr-TR" b="0" i="0" dirty="0">
                <a:solidFill>
                  <a:srgbClr val="212529"/>
                </a:solidFill>
                <a:effectLst/>
                <a:latin typeface="Montserrat" panose="00000500000000000000" pitchFamily="2" charset="-94"/>
              </a:rPr>
              <a:t>-ekonomik kriz halleri gibi nedenlerle çocuklarda okul korkusu gelişebilir.</a:t>
            </a:r>
            <a:br>
              <a:rPr lang="tr-TR" b="0" i="0" dirty="0">
                <a:solidFill>
                  <a:srgbClr val="212529"/>
                </a:solidFill>
                <a:effectLst/>
                <a:latin typeface="Montserrat" panose="00000500000000000000" pitchFamily="2" charset="-94"/>
              </a:rPr>
            </a:br>
            <a:endParaRPr lang="tr-TR" dirty="0"/>
          </a:p>
        </p:txBody>
      </p:sp>
      <p:pic>
        <p:nvPicPr>
          <p:cNvPr id="4" name="Resim 3">
            <a:extLst>
              <a:ext uri="{FF2B5EF4-FFF2-40B4-BE49-F238E27FC236}">
                <a16:creationId xmlns:a16="http://schemas.microsoft.com/office/drawing/2014/main" id="{963ED73C-541A-5E0E-C837-99117D477DE0}"/>
              </a:ext>
            </a:extLst>
          </p:cNvPr>
          <p:cNvPicPr>
            <a:picLocks noChangeAspect="1"/>
          </p:cNvPicPr>
          <p:nvPr/>
        </p:nvPicPr>
        <p:blipFill>
          <a:blip r:embed="rId2"/>
          <a:stretch>
            <a:fillRect/>
          </a:stretch>
        </p:blipFill>
        <p:spPr>
          <a:xfrm>
            <a:off x="638229" y="1958423"/>
            <a:ext cx="3909391" cy="2941153"/>
          </a:xfrm>
          <a:prstGeom prst="rect">
            <a:avLst/>
          </a:prstGeom>
        </p:spPr>
      </p:pic>
    </p:spTree>
    <p:extLst>
      <p:ext uri="{BB962C8B-B14F-4D97-AF65-F5344CB8AC3E}">
        <p14:creationId xmlns:p14="http://schemas.microsoft.com/office/powerpoint/2010/main" val="261102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6A129E-2575-8A7C-01C4-FD86E3EEA0DA}"/>
              </a:ext>
            </a:extLst>
          </p:cNvPr>
          <p:cNvSpPr>
            <a:spLocks noGrp="1"/>
          </p:cNvSpPr>
          <p:nvPr>
            <p:ph type="title"/>
          </p:nvPr>
        </p:nvSpPr>
        <p:spPr>
          <a:xfrm>
            <a:off x="2637183" y="636104"/>
            <a:ext cx="8867429" cy="1268896"/>
          </a:xfrm>
        </p:spPr>
        <p:txBody>
          <a:bodyPr/>
          <a:lstStyle/>
          <a:p>
            <a:endParaRPr lang="tr-TR" dirty="0"/>
          </a:p>
        </p:txBody>
      </p:sp>
      <p:sp>
        <p:nvSpPr>
          <p:cNvPr id="3" name="İçerik Yer Tutucusu 2">
            <a:extLst>
              <a:ext uri="{FF2B5EF4-FFF2-40B4-BE49-F238E27FC236}">
                <a16:creationId xmlns:a16="http://schemas.microsoft.com/office/drawing/2014/main" id="{D1701304-6BE2-B030-A695-80663E469C0B}"/>
              </a:ext>
            </a:extLst>
          </p:cNvPr>
          <p:cNvSpPr>
            <a:spLocks noGrp="1"/>
          </p:cNvSpPr>
          <p:nvPr>
            <p:ph idx="1"/>
          </p:nvPr>
        </p:nvSpPr>
        <p:spPr>
          <a:xfrm>
            <a:off x="5181600" y="530087"/>
            <a:ext cx="6323012" cy="6069496"/>
          </a:xfrm>
        </p:spPr>
        <p:txBody>
          <a:bodyPr>
            <a:normAutofit lnSpcReduction="10000"/>
          </a:bodyPr>
          <a:lstStyle/>
          <a:p>
            <a:pPr marL="0" indent="0" algn="l">
              <a:buNone/>
            </a:pPr>
            <a:r>
              <a:rPr lang="tr-TR" b="0" i="0" dirty="0">
                <a:solidFill>
                  <a:srgbClr val="212529"/>
                </a:solidFill>
                <a:effectLst/>
                <a:latin typeface="Montserrat" panose="00000500000000000000" pitchFamily="2" charset="-94"/>
              </a:rPr>
              <a:t>Okul fobisi olan çocuklar ve aileleri üzerinde yapılan birçok araştırmada şu sonuçlar görülmüştür:</a:t>
            </a:r>
          </a:p>
          <a:p>
            <a:pPr algn="l"/>
            <a:r>
              <a:rPr lang="tr-TR" b="0" i="0" dirty="0">
                <a:solidFill>
                  <a:srgbClr val="212529"/>
                </a:solidFill>
                <a:effectLst/>
                <a:latin typeface="Montserrat" panose="00000500000000000000" pitchFamily="2" charset="-94"/>
              </a:rPr>
              <a:t>Anne-baba çocukla ilişkilerinde aşırı verici, koruyucu kollayıcı bir tutum takınmaktadır. Çocuğun yapabileceği her şeyi onlar yapmaktadır. Böylelikle çocuk pasif ve bağımlı kişilikte yetişmektedir.</a:t>
            </a:r>
          </a:p>
          <a:p>
            <a:pPr algn="l"/>
            <a:r>
              <a:rPr lang="tr-TR" b="0" i="0" dirty="0">
                <a:solidFill>
                  <a:srgbClr val="212529"/>
                </a:solidFill>
                <a:effectLst/>
                <a:latin typeface="Montserrat" panose="00000500000000000000" pitchFamily="2" charset="-94"/>
              </a:rPr>
              <a:t>Anne-baba gergin, sıkıntılı doğadadırlar. Çocukları için “başlarına bir olumsuzluk, felaket gelirse” endişesini taşırlar.</a:t>
            </a:r>
          </a:p>
          <a:p>
            <a:pPr algn="l"/>
            <a:r>
              <a:rPr lang="tr-TR" b="0" i="0" dirty="0">
                <a:solidFill>
                  <a:srgbClr val="212529"/>
                </a:solidFill>
                <a:effectLst/>
                <a:latin typeface="Montserrat" panose="00000500000000000000" pitchFamily="2" charset="-94"/>
              </a:rPr>
              <a:t>Ebeveynlerin korku ve endişesi çocuğa yansıtılır. “Acaba başına bir şey gelir mi?” Çocuklardaki özgüven eksikliği nedeniyle çocuk anne-babadan ayrı kaldığında başına bir şey geleceği korkusunu yaşamaktadır.</a:t>
            </a:r>
          </a:p>
          <a:p>
            <a:pPr algn="l"/>
            <a:r>
              <a:rPr lang="tr-TR" b="0" i="0" dirty="0">
                <a:solidFill>
                  <a:srgbClr val="212529"/>
                </a:solidFill>
                <a:effectLst/>
                <a:latin typeface="Montserrat" panose="00000500000000000000" pitchFamily="2" charset="-94"/>
              </a:rPr>
              <a:t>Çocuk aynı korkuyu anne-baba için de taşır. Onlardan ayrı kaldığında onların da başına bir şey gelecek diye korkmaktadır. Veya çocuk, ebeveynlerinin kendisini terk edeceklerini düşünmektedir</a:t>
            </a:r>
          </a:p>
          <a:p>
            <a:endParaRPr lang="tr-TR" dirty="0"/>
          </a:p>
        </p:txBody>
      </p:sp>
      <p:pic>
        <p:nvPicPr>
          <p:cNvPr id="4" name="Resim 3">
            <a:extLst>
              <a:ext uri="{FF2B5EF4-FFF2-40B4-BE49-F238E27FC236}">
                <a16:creationId xmlns:a16="http://schemas.microsoft.com/office/drawing/2014/main" id="{DF2AAB70-D5A3-35E8-DFE2-7074C175077E}"/>
              </a:ext>
            </a:extLst>
          </p:cNvPr>
          <p:cNvPicPr>
            <a:picLocks noChangeAspect="1"/>
          </p:cNvPicPr>
          <p:nvPr/>
        </p:nvPicPr>
        <p:blipFill>
          <a:blip r:embed="rId2"/>
          <a:stretch>
            <a:fillRect/>
          </a:stretch>
        </p:blipFill>
        <p:spPr>
          <a:xfrm>
            <a:off x="687388" y="2162506"/>
            <a:ext cx="4221646" cy="2532988"/>
          </a:xfrm>
          <a:prstGeom prst="rect">
            <a:avLst/>
          </a:prstGeom>
        </p:spPr>
      </p:pic>
    </p:spTree>
    <p:extLst>
      <p:ext uri="{BB962C8B-B14F-4D97-AF65-F5344CB8AC3E}">
        <p14:creationId xmlns:p14="http://schemas.microsoft.com/office/powerpoint/2010/main" val="27240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91700C-C479-4741-6303-F0FC2E9CAFF4}"/>
              </a:ext>
            </a:extLst>
          </p:cNvPr>
          <p:cNvSpPr>
            <a:spLocks noGrp="1"/>
          </p:cNvSpPr>
          <p:nvPr>
            <p:ph type="title"/>
          </p:nvPr>
        </p:nvSpPr>
        <p:spPr/>
        <p:txBody>
          <a:bodyPr>
            <a:normAutofit/>
          </a:bodyPr>
          <a:lstStyle/>
          <a:p>
            <a:r>
              <a:rPr lang="tr-TR" sz="2700" b="1" i="0" dirty="0">
                <a:solidFill>
                  <a:srgbClr val="212529"/>
                </a:solidFill>
                <a:effectLst/>
                <a:latin typeface="Montserrat" panose="00000500000000000000" pitchFamily="2" charset="-94"/>
              </a:rPr>
              <a:t>Okul Korkusu-fobisi İle İlgili Ailelere Öneriler</a:t>
            </a:r>
            <a:br>
              <a:rPr lang="tr-TR" dirty="0"/>
            </a:br>
            <a:endParaRPr lang="tr-TR" dirty="0"/>
          </a:p>
        </p:txBody>
      </p:sp>
      <p:sp>
        <p:nvSpPr>
          <p:cNvPr id="3" name="İçerik Yer Tutucusu 2">
            <a:extLst>
              <a:ext uri="{FF2B5EF4-FFF2-40B4-BE49-F238E27FC236}">
                <a16:creationId xmlns:a16="http://schemas.microsoft.com/office/drawing/2014/main" id="{477D1FE9-7B07-89A0-6C4A-9EEB8E0C296D}"/>
              </a:ext>
            </a:extLst>
          </p:cNvPr>
          <p:cNvSpPr>
            <a:spLocks noGrp="1"/>
          </p:cNvSpPr>
          <p:nvPr>
            <p:ph idx="1"/>
          </p:nvPr>
        </p:nvSpPr>
        <p:spPr/>
        <p:txBody>
          <a:bodyPr>
            <a:normAutofit fontScale="92500"/>
          </a:bodyPr>
          <a:lstStyle/>
          <a:p>
            <a:pPr algn="l"/>
            <a:r>
              <a:rPr lang="tr-TR" b="0" i="0" dirty="0">
                <a:solidFill>
                  <a:srgbClr val="212529"/>
                </a:solidFill>
                <a:effectLst/>
                <a:latin typeface="Montserrat" panose="00000500000000000000" pitchFamily="2" charset="-94"/>
              </a:rPr>
              <a:t>Çocuğun fiziksel yakınmaları varsa kontrol etmek için doktora götürün.</a:t>
            </a:r>
          </a:p>
          <a:p>
            <a:pPr algn="l"/>
            <a:r>
              <a:rPr lang="tr-TR" b="0" i="0" dirty="0">
                <a:solidFill>
                  <a:srgbClr val="212529"/>
                </a:solidFill>
                <a:effectLst/>
                <a:latin typeface="Montserrat" panose="00000500000000000000" pitchFamily="2" charset="-94"/>
              </a:rPr>
              <a:t>Sınıf çalışmalarının zorluğundan, sıkıcılığından veya okul arkadaşları veya öğretmeni ile ilgili konulardan şikâyet ediyorsa okulu ziyaret edin.</a:t>
            </a:r>
          </a:p>
          <a:p>
            <a:pPr algn="l"/>
            <a:r>
              <a:rPr lang="tr-TR" b="0" i="0" dirty="0">
                <a:solidFill>
                  <a:srgbClr val="212529"/>
                </a:solidFill>
                <a:effectLst/>
                <a:latin typeface="Montserrat" panose="00000500000000000000" pitchFamily="2" charset="-94"/>
              </a:rPr>
              <a:t>Korkuları hakkında konuşmaya teşvik edin. Onu yatıştırın ve gün boyunca nerelerde olacağınız, okulda acil bir durum olduğunda çocuklarla kimin ilgileneceğini ve korkuları olduğunda okulda kimlerle konuşabileceği hakkında bilgi veriniz.</a:t>
            </a:r>
          </a:p>
          <a:p>
            <a:pPr algn="l"/>
            <a:r>
              <a:rPr lang="tr-TR" b="0" i="0" dirty="0">
                <a:solidFill>
                  <a:srgbClr val="212529"/>
                </a:solidFill>
                <a:effectLst/>
                <a:latin typeface="Montserrat" panose="00000500000000000000" pitchFamily="2" charset="-94"/>
              </a:rPr>
              <a:t>Okula düzenli devam etmesi konusunda ısrarlı olun. Yakınmaya devam etse de giyinmesine, servise binmesine veya okula kadar yürümesine yardım edin.</a:t>
            </a:r>
          </a:p>
          <a:p>
            <a:pPr algn="l"/>
            <a:r>
              <a:rPr lang="tr-TR" b="0" i="0" dirty="0">
                <a:solidFill>
                  <a:srgbClr val="212529"/>
                </a:solidFill>
                <a:effectLst/>
                <a:latin typeface="Montserrat" panose="00000500000000000000" pitchFamily="2" charset="-94"/>
              </a:rPr>
              <a:t>Eğer sorun zor ise; çocuğun bir-iki saatliğine, daha sonra yarım gün sonrada tam gün okula gitmesini sistematik bir yaklaşım kullanarak sağlayın.</a:t>
            </a:r>
          </a:p>
          <a:p>
            <a:endParaRPr lang="tr-TR" dirty="0"/>
          </a:p>
        </p:txBody>
      </p:sp>
    </p:spTree>
    <p:extLst>
      <p:ext uri="{BB962C8B-B14F-4D97-AF65-F5344CB8AC3E}">
        <p14:creationId xmlns:p14="http://schemas.microsoft.com/office/powerpoint/2010/main" val="3057936550"/>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TotalTime>
  <Words>761</Words>
  <Application>Microsoft Office PowerPoint</Application>
  <PresentationFormat>Geniş ekran</PresentationFormat>
  <Paragraphs>53</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Century Gothic</vt:lpstr>
      <vt:lpstr>Montserrat</vt:lpstr>
      <vt:lpstr>Wingdings 3</vt:lpstr>
      <vt:lpstr>Duman</vt:lpstr>
      <vt:lpstr>OKUL FOBİSİ </vt:lpstr>
      <vt:lpstr>KONU BAŞLIKLARI</vt:lpstr>
      <vt:lpstr>Okul korkusu-okul fobisi nedir?</vt:lpstr>
      <vt:lpstr>         Çocuklarda Okul Korkusu-fobisinin Ön Belirtileri</vt:lpstr>
      <vt:lpstr>OKUL KORKUSU-FOBİSİ GÖRÜLEN ÇOCUKLARIN ORTAK ÖZELLİKLERİ </vt:lpstr>
      <vt:lpstr>Okul Korkusu- Fobisi Nedenleri </vt:lpstr>
      <vt:lpstr>Okul korkusu ne zaman ortaya çıkar? </vt:lpstr>
      <vt:lpstr>PowerPoint Sunusu</vt:lpstr>
      <vt:lpstr>Okul Korkusu-fobisi İle İlgili Ailelere Öneriler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FOBİSİ </dc:title>
  <dc:creator>Silivri RAM</dc:creator>
  <cp:lastModifiedBy>Silivri RAM</cp:lastModifiedBy>
  <cp:revision>1</cp:revision>
  <dcterms:created xsi:type="dcterms:W3CDTF">2023-09-13T06:31:42Z</dcterms:created>
  <dcterms:modified xsi:type="dcterms:W3CDTF">2023-09-13T07:12:47Z</dcterms:modified>
</cp:coreProperties>
</file>