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DB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10.08.2022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10.08.2022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10.08.2022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10.08.2022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10.08.2022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10.08.2022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10.08.2022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10.08.2022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10.08.2022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10.08.2022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10.08.2022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BDBDB"/>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10.08.2022</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86262" y="3429000"/>
            <a:ext cx="7772400" cy="1008112"/>
          </a:xfrm>
        </p:spPr>
        <p:txBody>
          <a:bodyPr>
            <a:normAutofit/>
          </a:bodyPr>
          <a:lstStyle/>
          <a:p>
            <a:r>
              <a:rPr lang="tr-TR" b="1" dirty="0"/>
              <a:t>VELİ MAHREMİYET EĞİTİMİ</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50672" y="4437112"/>
            <a:ext cx="2042656" cy="204265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5695" y="629072"/>
            <a:ext cx="5355595" cy="252028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569115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Televizyondaki Sahneler</a:t>
            </a:r>
          </a:p>
        </p:txBody>
      </p:sp>
      <p:sp>
        <p:nvSpPr>
          <p:cNvPr id="3" name="İçerik Yer Tutucusu 2"/>
          <p:cNvSpPr>
            <a:spLocks noGrp="1"/>
          </p:cNvSpPr>
          <p:nvPr>
            <p:ph idx="1"/>
          </p:nvPr>
        </p:nvSpPr>
        <p:spPr/>
        <p:txBody>
          <a:bodyPr>
            <a:normAutofit fontScale="77500" lnSpcReduction="20000"/>
          </a:bodyPr>
          <a:lstStyle/>
          <a:p>
            <a:r>
              <a:rPr lang="tr-TR" dirty="0"/>
              <a:t>Örneğin bir televizyon sahnesinde arkadaşlarının özel alanına şaka amaçlı dokunan kişiye seslice kızılabilir. “İnsanların özel yerlerine dokunulması hoş bir davranış değildir” gibi cümlelerle tepki belli edilebilir. Çünkü çocuklar anne-babaların kendilerine değil de başkalarına verdikleri tepkiler yoluyla daha kolay öğrenmektedirler. </a:t>
            </a:r>
          </a:p>
          <a:p>
            <a:r>
              <a:rPr lang="tr-TR" dirty="0"/>
              <a:t>Çocuklar bu dönemde daha çok taklit yoluyla öğrendikleri için televizyondaki gördüğü sahneleri arkadaşlarının üzerinde deneyebilir. İzlenilen TV programlarının içeriğine dikkat etmek gereklidir. Çocuğunun TV'deki sahneyi taklit ettiğini gören anne, çocuğuna aşırı tepki göstermeden, gülmeden bunun hoş bir davranış olmadığını söyleyebilir.</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3644"/>
            <a:ext cx="1399131" cy="1399131"/>
          </a:xfrm>
          <a:prstGeom prst="rect">
            <a:avLst/>
          </a:prstGeom>
        </p:spPr>
      </p:pic>
    </p:spTree>
    <p:extLst>
      <p:ext uri="{BB962C8B-B14F-4D97-AF65-F5344CB8AC3E}">
        <p14:creationId xmlns:p14="http://schemas.microsoft.com/office/powerpoint/2010/main" val="1686663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t>
            </a:r>
            <a:r>
              <a:rPr lang="tr-TR" b="1" dirty="0"/>
              <a:t>"İzin verirsem dokunabilirsin " bilinci</a:t>
            </a:r>
          </a:p>
        </p:txBody>
      </p:sp>
      <p:sp>
        <p:nvSpPr>
          <p:cNvPr id="3" name="İçerik Yer Tutucusu 2"/>
          <p:cNvSpPr>
            <a:spLocks noGrp="1"/>
          </p:cNvSpPr>
          <p:nvPr>
            <p:ph idx="1"/>
          </p:nvPr>
        </p:nvSpPr>
        <p:spPr/>
        <p:txBody>
          <a:bodyPr>
            <a:normAutofit/>
          </a:bodyPr>
          <a:lstStyle/>
          <a:p>
            <a:r>
              <a:rPr lang="tr-TR" dirty="0"/>
              <a:t>Bu bilincin oluşturulması için anne baba, çocuğunun vücudunu hoyratça kullanmaktan kaçınmalıdır. Ebeveynlerin çocuklarını öperken "Seni öpebilir miyim?" diye izin istemeleri bu bilincin oluşmasında etkilidir. Çocuğun güçsüz bedeninin, herkes tarafından izinsiz kullanılmasının çocukların kendi bedenlerini koruma refleksini kıracağı unutulmamalıdır.</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3644"/>
            <a:ext cx="1399131" cy="1399131"/>
          </a:xfrm>
          <a:prstGeom prst="rect">
            <a:avLst/>
          </a:prstGeom>
        </p:spPr>
      </p:pic>
    </p:spTree>
    <p:extLst>
      <p:ext uri="{BB962C8B-B14F-4D97-AF65-F5344CB8AC3E}">
        <p14:creationId xmlns:p14="http://schemas.microsoft.com/office/powerpoint/2010/main" val="699985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  </a:t>
            </a:r>
            <a:r>
              <a:rPr lang="tr-TR" b="1" dirty="0"/>
              <a:t>" Bedenim bana aittir " bilinci</a:t>
            </a:r>
          </a:p>
        </p:txBody>
      </p:sp>
      <p:sp>
        <p:nvSpPr>
          <p:cNvPr id="3" name="İçerik Yer Tutucusu 2"/>
          <p:cNvSpPr>
            <a:spLocks noGrp="1"/>
          </p:cNvSpPr>
          <p:nvPr>
            <p:ph idx="1"/>
          </p:nvPr>
        </p:nvSpPr>
        <p:spPr/>
        <p:txBody>
          <a:bodyPr>
            <a:noAutofit/>
          </a:bodyPr>
          <a:lstStyle/>
          <a:p>
            <a:r>
              <a:rPr lang="tr-TR" sz="2000" dirty="0"/>
              <a:t>Daha bebekliğinden itibaren kendisini rahatlıkla yetişkinlerin eline bırakan bebeğin ilerleyen yıllarda kendi bedeninin farkına varması ve çevresindeki yetişkinlerden ayrı bir birey olduğunu hissetmesi gerekir. </a:t>
            </a:r>
          </a:p>
          <a:p>
            <a:r>
              <a:rPr lang="tr-TR" sz="2000" dirty="0"/>
              <a:t>Kendi bedeninin kendisine ait olduğu hissini kazanamayan ve kendi bedeni üzerinde başkalarının bir şeyler yapabileceğini düşünen çocuk rahatlıkla taciz tuzağına düşebilmektedir. </a:t>
            </a:r>
          </a:p>
          <a:p>
            <a:r>
              <a:rPr lang="tr-TR" sz="2000" dirty="0"/>
              <a:t>Anne-babalar, çocukları 4 yaşına gelmeye başladığı andan itibaren çocuklarına vücudunun kendisine ait olduğu bilincini vermelidir. Bu bilincin oluşturulmasında en temel faktör anne-babaların çocuklarının bedenleri ile yapacakları tasarruflarda çocuklarının onayını alma yönünde eğilim göstermektir. </a:t>
            </a:r>
          </a:p>
          <a:p>
            <a:r>
              <a:rPr lang="tr-TR" sz="2000" dirty="0"/>
              <a:t>Örneğin, terlemiş bir çocuğun atleti izin alınmadan aniden çıkartılmamalı, altını ıslatmış bir çocuğun pantolonu kızgınlıkla ve öfkeyle değil, çocuktan izin alınarak çıkartılmalıdır. Çocuk zamanla kendisinden izin alınmadan bedenine yapılacak müdahaleleri hisseder ve rahatsız olur.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3644"/>
            <a:ext cx="1399131" cy="1399131"/>
          </a:xfrm>
          <a:prstGeom prst="rect">
            <a:avLst/>
          </a:prstGeom>
        </p:spPr>
      </p:pic>
    </p:spTree>
    <p:extLst>
      <p:ext uri="{BB962C8B-B14F-4D97-AF65-F5344CB8AC3E}">
        <p14:creationId xmlns:p14="http://schemas.microsoft.com/office/powerpoint/2010/main" val="4025351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    "Fiziksel baskıya direnme" refleksi</a:t>
            </a:r>
          </a:p>
        </p:txBody>
      </p:sp>
      <p:sp>
        <p:nvSpPr>
          <p:cNvPr id="3" name="İçerik Yer Tutucusu 2"/>
          <p:cNvSpPr>
            <a:spLocks noGrp="1"/>
          </p:cNvSpPr>
          <p:nvPr>
            <p:ph idx="1"/>
          </p:nvPr>
        </p:nvSpPr>
        <p:spPr/>
        <p:txBody>
          <a:bodyPr>
            <a:normAutofit fontScale="85000" lnSpcReduction="10000"/>
          </a:bodyPr>
          <a:lstStyle/>
          <a:p>
            <a:r>
              <a:rPr lang="tr-TR" dirty="0"/>
              <a:t>Küçük yaştaki çocuklar kendi güçsüzlüklerini ve çaresizliklerini büyüklerin gücünü keşfettikçe anlarlar. </a:t>
            </a:r>
          </a:p>
          <a:p>
            <a:r>
              <a:rPr lang="tr-TR" dirty="0"/>
              <a:t>Anne-babalar ve akrabalar, çocuklarına olan sevgi gösterileri sırasında çocuklara kendi güçsüzlüklerini hissettirecek kadar büyük ve orantısız güç kullanmaktan kaçınmalıdırlar. </a:t>
            </a:r>
          </a:p>
          <a:p>
            <a:r>
              <a:rPr lang="tr-TR" dirty="0"/>
              <a:t>Anne-babalar, çocuğuna kendisine güç uygulandığında karşılık verilmesi gerektiğini öğretmelidirler. </a:t>
            </a:r>
          </a:p>
          <a:p>
            <a:r>
              <a:rPr lang="tr-TR" dirty="0"/>
              <a:t>Bunun için bazen çocuğun istemediği bazı durumlarda gösterdiği tepki, güç gösterisi ile kırılmamalı, çocuğun direncinin işe yaradığı bizzat yaşayarak gösterilmelidir.</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3644"/>
            <a:ext cx="1399131" cy="1399131"/>
          </a:xfrm>
          <a:prstGeom prst="rect">
            <a:avLst/>
          </a:prstGeom>
        </p:spPr>
      </p:pic>
    </p:spTree>
    <p:extLst>
      <p:ext uri="{BB962C8B-B14F-4D97-AF65-F5344CB8AC3E}">
        <p14:creationId xmlns:p14="http://schemas.microsoft.com/office/powerpoint/2010/main" val="3589711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    </a:t>
            </a:r>
            <a:r>
              <a:rPr lang="tr-TR" b="1" dirty="0"/>
              <a:t>"Vücudum görünmemeli" hissi</a:t>
            </a:r>
          </a:p>
        </p:txBody>
      </p:sp>
      <p:sp>
        <p:nvSpPr>
          <p:cNvPr id="3" name="İçerik Yer Tutucusu 2"/>
          <p:cNvSpPr>
            <a:spLocks noGrp="1"/>
          </p:cNvSpPr>
          <p:nvPr>
            <p:ph idx="1"/>
          </p:nvPr>
        </p:nvSpPr>
        <p:spPr/>
        <p:txBody>
          <a:bodyPr>
            <a:normAutofit fontScale="85000" lnSpcReduction="10000"/>
          </a:bodyPr>
          <a:lstStyle/>
          <a:p>
            <a:r>
              <a:rPr lang="tr-TR" dirty="0"/>
              <a:t>Çocuklar yürümeye başladığı andan itibaren, çırılçıplak olarak ortada bırakılmamalıdır. Çocuk, hatırlayabildiği en küçük yaşlardan itibaren kendisini </a:t>
            </a:r>
            <a:r>
              <a:rPr lang="tr-TR" dirty="0" err="1"/>
              <a:t>genital</a:t>
            </a:r>
            <a:r>
              <a:rPr lang="tr-TR" dirty="0"/>
              <a:t> bölgeleri giyinik olarak hatırlamalıdır. </a:t>
            </a:r>
          </a:p>
          <a:p>
            <a:r>
              <a:rPr lang="tr-TR" dirty="0"/>
              <a:t>Özellikle dört yaşından itibaren çocuklar çırılçıplak olarak ev içinde veya ev dışında bulunmamalı, giysilerini kendisinin giyip çıkartmasına izin verilmelidir.</a:t>
            </a:r>
          </a:p>
          <a:p>
            <a:r>
              <a:rPr lang="tr-TR" dirty="0"/>
              <a:t>Kendisini başkalarının yanında çıplak olarak görmeye alışkın olmayan bir çocuk, elbisesinin birileri tarafından çıkartılmasından ciddi rahatsızlık duyacaktır.</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3644"/>
            <a:ext cx="1399131" cy="1399131"/>
          </a:xfrm>
          <a:prstGeom prst="rect">
            <a:avLst/>
          </a:prstGeom>
        </p:spPr>
      </p:pic>
    </p:spTree>
    <p:extLst>
      <p:ext uri="{BB962C8B-B14F-4D97-AF65-F5344CB8AC3E}">
        <p14:creationId xmlns:p14="http://schemas.microsoft.com/office/powerpoint/2010/main" val="598007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t>
            </a:r>
            <a:r>
              <a:rPr lang="tr-TR" b="1" dirty="0"/>
              <a:t>"Tuvalette benden başkası olmamalı" bilinci</a:t>
            </a:r>
          </a:p>
        </p:txBody>
      </p:sp>
      <p:sp>
        <p:nvSpPr>
          <p:cNvPr id="3" name="İçerik Yer Tutucusu 2"/>
          <p:cNvSpPr>
            <a:spLocks noGrp="1"/>
          </p:cNvSpPr>
          <p:nvPr>
            <p:ph idx="1"/>
          </p:nvPr>
        </p:nvSpPr>
        <p:spPr/>
        <p:txBody>
          <a:bodyPr>
            <a:normAutofit fontScale="85000" lnSpcReduction="20000"/>
          </a:bodyPr>
          <a:lstStyle/>
          <a:p>
            <a:r>
              <a:rPr lang="tr-TR" dirty="0"/>
              <a:t>Bazı anne babalar, çeşitli nedenlerle ya çocukları ile birlikte tuvalete girmekte veya tuvaletin kapısını aralık bırakmaktadır. </a:t>
            </a:r>
          </a:p>
          <a:p>
            <a:r>
              <a:rPr lang="tr-TR" dirty="0"/>
              <a:t>Bu davranış çocuğun temel davranış refleksi kazanmasına engel olmaktadır. </a:t>
            </a:r>
          </a:p>
          <a:p>
            <a:r>
              <a:rPr lang="tr-TR" dirty="0"/>
              <a:t>Her ne sebeple olursa olsun dört yaşına gelen bir çocuk, tuvaletin "özel" bir mekan olduğunu öğrenmeli, tuvalet ihtiyacını gideren birisinin başkaları tarafından görülmesinin uygun olmayacağını bilmelidir. </a:t>
            </a:r>
          </a:p>
          <a:p>
            <a:r>
              <a:rPr lang="tr-TR" dirty="0"/>
              <a:t>Çocuk </a:t>
            </a:r>
            <a:r>
              <a:rPr lang="tr-TR" dirty="0" err="1"/>
              <a:t>genital</a:t>
            </a:r>
            <a:r>
              <a:rPr lang="tr-TR" dirty="0"/>
              <a:t> bölgelerinin görülmesinden rahatsızlık duymamaya, kendisini tuvalette iken gören birisine tepki vermemeye alışmamalıdır.</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3644"/>
            <a:ext cx="1399131" cy="1399131"/>
          </a:xfrm>
          <a:prstGeom prst="rect">
            <a:avLst/>
          </a:prstGeom>
        </p:spPr>
      </p:pic>
    </p:spTree>
    <p:extLst>
      <p:ext uri="{BB962C8B-B14F-4D97-AF65-F5344CB8AC3E}">
        <p14:creationId xmlns:p14="http://schemas.microsoft.com/office/powerpoint/2010/main" val="2030312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    "Soyunma ve giyinmede yalnızlık" ilkesi</a:t>
            </a:r>
          </a:p>
        </p:txBody>
      </p:sp>
      <p:sp>
        <p:nvSpPr>
          <p:cNvPr id="3" name="İçerik Yer Tutucusu 2"/>
          <p:cNvSpPr>
            <a:spLocks noGrp="1"/>
          </p:cNvSpPr>
          <p:nvPr>
            <p:ph idx="1"/>
          </p:nvPr>
        </p:nvSpPr>
        <p:spPr/>
        <p:txBody>
          <a:bodyPr>
            <a:normAutofit fontScale="92500" lnSpcReduction="10000"/>
          </a:bodyPr>
          <a:lstStyle/>
          <a:p>
            <a:r>
              <a:rPr lang="tr-TR" dirty="0"/>
              <a:t>Çocuğun dört yaşından itibaren </a:t>
            </a:r>
            <a:r>
              <a:rPr lang="tr-TR" dirty="0" err="1"/>
              <a:t>genital</a:t>
            </a:r>
            <a:r>
              <a:rPr lang="tr-TR" dirty="0"/>
              <a:t> bölgelerinin başkaları tarafından görülmesinden adım adım uzaklaşması gerekir. Bu bağlamda çocukların elbiseleri herkesin içerisinde değiştirilmemelidir. </a:t>
            </a:r>
          </a:p>
          <a:p>
            <a:r>
              <a:rPr lang="tr-TR" dirty="0"/>
              <a:t>Çocuklar mümkünse elbiselerini kendileri ve kimsenin görmediği bir ortamda değiştirmelidir. </a:t>
            </a:r>
          </a:p>
          <a:p>
            <a:r>
              <a:rPr lang="tr-TR" dirty="0"/>
              <a:t>Eğer çocuk kendisi elbiselerini değiştiremiyorsa, anne ile ayrı bir odaya gidilerek elbiseler değiştirilmelidir.</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3644"/>
            <a:ext cx="1399131" cy="1399131"/>
          </a:xfrm>
          <a:prstGeom prst="rect">
            <a:avLst/>
          </a:prstGeom>
        </p:spPr>
      </p:pic>
    </p:spTree>
    <p:extLst>
      <p:ext uri="{BB962C8B-B14F-4D97-AF65-F5344CB8AC3E}">
        <p14:creationId xmlns:p14="http://schemas.microsoft.com/office/powerpoint/2010/main" val="40785630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      "İzin verirsem kabul edilirsin" ilkesi</a:t>
            </a:r>
          </a:p>
        </p:txBody>
      </p:sp>
      <p:sp>
        <p:nvSpPr>
          <p:cNvPr id="3" name="İçerik Yer Tutucusu 2"/>
          <p:cNvSpPr>
            <a:spLocks noGrp="1"/>
          </p:cNvSpPr>
          <p:nvPr>
            <p:ph idx="1"/>
          </p:nvPr>
        </p:nvSpPr>
        <p:spPr/>
        <p:txBody>
          <a:bodyPr>
            <a:normAutofit fontScale="85000" lnSpcReduction="10000"/>
          </a:bodyPr>
          <a:lstStyle/>
          <a:p>
            <a:r>
              <a:rPr lang="tr-TR" dirty="0"/>
              <a:t>Anne için çocuk ne kadar büyürse büyüsün çocuktur. O yüzden anne, çocuğunun odasına girerken izin alınması gerektiğini düşünmez.</a:t>
            </a:r>
          </a:p>
          <a:p>
            <a:r>
              <a:rPr lang="tr-TR" dirty="0"/>
              <a:t>Ancak, çocuk dört yaşına girdiğinden itibaren "izin verirsem kabul edilirsin" ilkesi hayata geçirilmelidir. </a:t>
            </a:r>
          </a:p>
          <a:p>
            <a:r>
              <a:rPr lang="tr-TR" dirty="0"/>
              <a:t>Anne-baba, çocuğun odasına girerken izin istemeli, her şeye rağmen onun çıplak vücudu ile karşılaşıldığında özür dilenip kapı kapatılmalıdır. </a:t>
            </a:r>
          </a:p>
          <a:p>
            <a:r>
              <a:rPr lang="tr-TR" dirty="0"/>
              <a:t>Bu davranış kalıbı hem çocuğun kişiliğine saygıyı, hem de çocuğun rahatsız olduğu bir durumda itiraz edebilme becerisi kazandırılması açısından önemlidir.</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3644"/>
            <a:ext cx="1399131" cy="1399131"/>
          </a:xfrm>
          <a:prstGeom prst="rect">
            <a:avLst/>
          </a:prstGeom>
        </p:spPr>
      </p:pic>
    </p:spTree>
    <p:extLst>
      <p:ext uri="{BB962C8B-B14F-4D97-AF65-F5344CB8AC3E}">
        <p14:creationId xmlns:p14="http://schemas.microsoft.com/office/powerpoint/2010/main" val="18035577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74638"/>
            <a:ext cx="8208912" cy="1143000"/>
          </a:xfrm>
        </p:spPr>
        <p:txBody>
          <a:bodyPr>
            <a:normAutofit fontScale="90000"/>
          </a:bodyPr>
          <a:lstStyle/>
          <a:p>
            <a:r>
              <a:rPr lang="tr-TR" b="1" dirty="0"/>
              <a:t>Okul Öncesi Çocuklarında Mastürbasyon</a:t>
            </a:r>
          </a:p>
        </p:txBody>
      </p:sp>
      <p:sp>
        <p:nvSpPr>
          <p:cNvPr id="3" name="İçerik Yer Tutucusu 2"/>
          <p:cNvSpPr>
            <a:spLocks noGrp="1"/>
          </p:cNvSpPr>
          <p:nvPr>
            <p:ph idx="1"/>
          </p:nvPr>
        </p:nvSpPr>
        <p:spPr/>
        <p:txBody>
          <a:bodyPr>
            <a:normAutofit fontScale="92500" lnSpcReduction="10000"/>
          </a:bodyPr>
          <a:lstStyle/>
          <a:p>
            <a:r>
              <a:rPr lang="tr-TR" dirty="0"/>
              <a:t>Çocuklarda genellikle mastürbasyon 2 ile 6 yaşları arasında ortaya çıkan, çocuğun cinsel organıyla oynaması durumudur.  Bu yaş aralığındaki çocuklarda mastürbasyon normal bir süreçtir. Bu süreçte çocuklar kendilerini tanımaya yönelik davranışlar sergiler, cinsiyeti, çocuğun kendi bedenini tanıma davranışıdır.</a:t>
            </a:r>
          </a:p>
          <a:p>
            <a:r>
              <a:rPr lang="tr-TR" dirty="0"/>
              <a:t>Erken yaşta ve yoğun olarak yaşanması pek çok ebeveyn için kafa karıştırıcı olabilmekte ve endişe yaratmaktadır.</a:t>
            </a:r>
          </a:p>
        </p:txBody>
      </p:sp>
    </p:spTree>
    <p:extLst>
      <p:ext uri="{BB962C8B-B14F-4D97-AF65-F5344CB8AC3E}">
        <p14:creationId xmlns:p14="http://schemas.microsoft.com/office/powerpoint/2010/main" val="3372618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b="1" dirty="0"/>
              <a:t>“Çocukta cinsellik yoktur!” kanısı yaygındır. Halbuki gelişimin her aşamasında cinsellik vardır.</a:t>
            </a:r>
          </a:p>
        </p:txBody>
      </p:sp>
      <p:sp>
        <p:nvSpPr>
          <p:cNvPr id="3" name="İçerik Yer Tutucusu 2"/>
          <p:cNvSpPr>
            <a:spLocks noGrp="1"/>
          </p:cNvSpPr>
          <p:nvPr>
            <p:ph idx="1"/>
          </p:nvPr>
        </p:nvSpPr>
        <p:spPr/>
        <p:txBody>
          <a:bodyPr>
            <a:normAutofit fontScale="62500" lnSpcReduction="20000"/>
          </a:bodyPr>
          <a:lstStyle/>
          <a:p>
            <a:pPr fontAlgn="base"/>
            <a:r>
              <a:rPr lang="tr-TR" dirty="0"/>
              <a:t>Bebekler altları açıldığında bacaklarını keyifle birbirine sürter, elleri </a:t>
            </a:r>
            <a:r>
              <a:rPr lang="tr-TR" dirty="0" err="1"/>
              <a:t>genital</a:t>
            </a:r>
            <a:r>
              <a:rPr lang="tr-TR" dirty="0"/>
              <a:t> bölgeye ulaşabilir hale geldiğinde keyifle dokunur. Bütün vücudu kaplayan deri, birinci yaş içinde (gelişimin hiçbir aşamasında olmadığı kadar) çok duyarlıdır. Bebeklerin görme, işitme gibi duyuları henüz çok zayıftır; etraflarında olup bitenleri daha ziyade derileri ile algılar. Tensel temas haz verir.</a:t>
            </a:r>
          </a:p>
          <a:p>
            <a:pPr fontAlgn="base"/>
            <a:r>
              <a:rPr lang="tr-TR" dirty="0"/>
              <a:t>3 yaş civarında cinsel merak artar. Çocuklar anne-babaları tuvalette ya da banyodayken içeri girmeye çalışır. Bazen bir çocuğun birinin eteğini kaldırıp altına baktığını görebilirsiniz. “Çocuklar nereden gelir?” gibi sorular başlar.</a:t>
            </a:r>
          </a:p>
          <a:p>
            <a:pPr fontAlgn="base"/>
            <a:r>
              <a:rPr lang="tr-TR" dirty="0"/>
              <a:t>3 – 6 yaş arasında </a:t>
            </a:r>
            <a:r>
              <a:rPr lang="tr-TR" dirty="0" err="1"/>
              <a:t>genital</a:t>
            </a:r>
            <a:r>
              <a:rPr lang="tr-TR" dirty="0"/>
              <a:t> bölgenin hassasiyeti artar. Çocuklar bu artan hassasiyetle erotik boyutlu birtakım deneyimler yaşayabilir: Örneğin, kumsalda oturup oynarken, avuçladığı kumları parmakları arasından süzen küçük çocuk, bacaklarının arasından kayarak akışın haz verdiğini fark eder ve bunu etrafındakilere (çekinmeden) keyifle ilan edebilir. Örneğin, denizde kasıklarına kadar suda dikilirken, dalgaların hafif hafif dokunuşunun yol açtığı izlenimleri tekrar tekrar yakalamaya çalışabilir.</a:t>
            </a:r>
          </a:p>
          <a:p>
            <a:endParaRPr lang="tr-TR" dirty="0"/>
          </a:p>
        </p:txBody>
      </p:sp>
    </p:spTree>
    <p:extLst>
      <p:ext uri="{BB962C8B-B14F-4D97-AF65-F5344CB8AC3E}">
        <p14:creationId xmlns:p14="http://schemas.microsoft.com/office/powerpoint/2010/main" val="2798557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dirty="0"/>
              <a:t>      </a:t>
            </a:r>
            <a:r>
              <a:rPr lang="tr-TR" sz="3200" b="1" dirty="0"/>
              <a:t>Çocuklarda Mahremiyet Eğitimi Nasıl Olmalı?</a:t>
            </a:r>
          </a:p>
        </p:txBody>
      </p:sp>
      <p:sp>
        <p:nvSpPr>
          <p:cNvPr id="3" name="İçerik Yer Tutucusu 2"/>
          <p:cNvSpPr>
            <a:spLocks noGrp="1"/>
          </p:cNvSpPr>
          <p:nvPr>
            <p:ph idx="1"/>
          </p:nvPr>
        </p:nvSpPr>
        <p:spPr/>
        <p:txBody>
          <a:bodyPr>
            <a:normAutofit fontScale="92500" lnSpcReduction="20000"/>
          </a:bodyPr>
          <a:lstStyle/>
          <a:p>
            <a:r>
              <a:rPr lang="tr-TR" dirty="0"/>
              <a:t>Özellikle son yıllarda çocuklara yönelik şiddet ve cinsel suiistimaller korkunç boyutlara ulaştı. Neredeyse her gün haber bültenlerinde, sosyal medyada farklı yaş gruplarından birçok çocuğun ve ailenin yaşadığı korku dolu deneyimleri duyar olduk. Bu durum hepimizi endişelendirdiği ve alarma geçirdiği gibi, çocuklarımızı bilinçlendirme konusunda neler yapabiliriz sorusunu da gündeme getirmektedir. Peki bizler aileler olarak çocuklarımızı korumak ve bilinçlendirmek konusunda neler yapabiliriz?</a:t>
            </a: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3644"/>
            <a:ext cx="1399131" cy="1399131"/>
          </a:xfrm>
          <a:prstGeom prst="rect">
            <a:avLst/>
          </a:prstGeom>
        </p:spPr>
      </p:pic>
    </p:spTree>
    <p:extLst>
      <p:ext uri="{BB962C8B-B14F-4D97-AF65-F5344CB8AC3E}">
        <p14:creationId xmlns:p14="http://schemas.microsoft.com/office/powerpoint/2010/main" val="15331768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Çocuk genel olarak 3 yaş civarında cinsel organıyla oynamaya başlar ve bundan haz almaya başlar ve bu davranışlar tekrarlayıcı olabilir. Bu durum çocuğun bedenini tanımaya yönelik cinsel gelişimin normal parçasıdır.</a:t>
            </a:r>
          </a:p>
          <a:p>
            <a:r>
              <a:rPr lang="tr-TR" dirty="0" err="1"/>
              <a:t>Genital</a:t>
            </a:r>
            <a:r>
              <a:rPr lang="tr-TR" dirty="0"/>
              <a:t> bölgesine rastlantısal olarak dokunduğunda hoşuna giden birtakım izlenimler alır ve bu hazzı yaşamak için tekrar tekrar dokunur. Bunu, başka yeni bir şey ilgilerini çekene kadar sürdürürler. Bazı çocuklar ise orada takılıp kalır.</a:t>
            </a:r>
          </a:p>
        </p:txBody>
      </p:sp>
    </p:spTree>
    <p:extLst>
      <p:ext uri="{BB962C8B-B14F-4D97-AF65-F5344CB8AC3E}">
        <p14:creationId xmlns:p14="http://schemas.microsoft.com/office/powerpoint/2010/main" val="37491801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Takılıp kalan çocuklar çeşitli davranışlar sergiler: Tanık olduğumuz bazı vakalarda ve bazı anne babaların ifadelerine göre, çocuk </a:t>
            </a:r>
            <a:r>
              <a:rPr lang="tr-TR" dirty="0" err="1"/>
              <a:t>genital</a:t>
            </a:r>
            <a:r>
              <a:rPr lang="tr-TR" dirty="0"/>
              <a:t> bölgesi ile uğraşırken ter içinde kalabiliyor ve soluk alış verişi değişebiliyor, yüzü kasılabiliyor; yetişkindeki yoğunluğa ulaşmasa da orgazma benzeyen bir durum yaşayabiliyor. </a:t>
            </a:r>
          </a:p>
          <a:p>
            <a:r>
              <a:rPr lang="tr-TR" dirty="0"/>
              <a:t>Her çocuk mastürbasyonu bu kadar yoğun yaşamaz. Bazı çocuklar </a:t>
            </a:r>
            <a:r>
              <a:rPr lang="tr-TR" dirty="0" err="1"/>
              <a:t>genital</a:t>
            </a:r>
            <a:r>
              <a:rPr lang="tr-TR" dirty="0"/>
              <a:t> bölgeleri ile, yoğun olmamakla birlikte, sık sık ilgilenir ve hafif bir keyif alışla yetinebilir.</a:t>
            </a:r>
          </a:p>
        </p:txBody>
      </p:sp>
    </p:spTree>
    <p:extLst>
      <p:ext uri="{BB962C8B-B14F-4D97-AF65-F5344CB8AC3E}">
        <p14:creationId xmlns:p14="http://schemas.microsoft.com/office/powerpoint/2010/main" val="40115929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fontAlgn="base"/>
            <a:r>
              <a:rPr lang="tr-TR" dirty="0"/>
              <a:t>Kız çocukların tercih ettiği yöntemler: alçak masa ya da sehpa gibi bir şeyin üstüne karın üstü yatarak bacaklarını masanın dışında bırakmak ve bacak kaslarını kurbağa gibi gerginleştirip gevşetmek; sert bir iskemlede otururken kalçalarını ritmik bir şekilde sağa sola hareket ettirmek.</a:t>
            </a:r>
          </a:p>
          <a:p>
            <a:pPr fontAlgn="base"/>
            <a:r>
              <a:rPr lang="tr-TR" dirty="0"/>
              <a:t>Erkek çocukların tercih ettiği yöntemler: karın üstü yatarak pipisini yere sürtmek; pipisini ritmik bir şekilde avuçlamak.</a:t>
            </a:r>
          </a:p>
          <a:p>
            <a:endParaRPr lang="tr-TR" dirty="0"/>
          </a:p>
        </p:txBody>
      </p:sp>
    </p:spTree>
    <p:extLst>
      <p:ext uri="{BB962C8B-B14F-4D97-AF65-F5344CB8AC3E}">
        <p14:creationId xmlns:p14="http://schemas.microsoft.com/office/powerpoint/2010/main" val="31380568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br>
              <a:rPr lang="tr-TR" sz="4000" b="1" dirty="0"/>
            </a:br>
            <a:r>
              <a:rPr lang="tr-TR" sz="4000" b="1" dirty="0"/>
              <a:t>Mastürbasyona aşırı derecede düşkün davranışlar sergileyen çocuklar da;</a:t>
            </a:r>
            <a:br>
              <a:rPr lang="tr-TR" b="1" dirty="0"/>
            </a:br>
            <a:endParaRPr lang="tr-TR" b="1" dirty="0"/>
          </a:p>
        </p:txBody>
      </p:sp>
      <p:sp>
        <p:nvSpPr>
          <p:cNvPr id="3" name="İçerik Yer Tutucusu 2"/>
          <p:cNvSpPr>
            <a:spLocks noGrp="1"/>
          </p:cNvSpPr>
          <p:nvPr>
            <p:ph idx="1"/>
          </p:nvPr>
        </p:nvSpPr>
        <p:spPr/>
        <p:txBody>
          <a:bodyPr>
            <a:normAutofit fontScale="77500" lnSpcReduction="20000"/>
          </a:bodyPr>
          <a:lstStyle/>
          <a:p>
            <a:pPr fontAlgn="base"/>
            <a:r>
              <a:rPr lang="tr-TR" i="1" dirty="0"/>
              <a:t>Çocukla yeterince ilgilenilmemesi durumunda bu davranışı sergiler.</a:t>
            </a:r>
            <a:endParaRPr lang="tr-TR" dirty="0"/>
          </a:p>
          <a:p>
            <a:pPr fontAlgn="base"/>
            <a:r>
              <a:rPr lang="tr-TR" i="1" dirty="0"/>
              <a:t>Çocuğun çevresinde ilgisini çekecek uyaranların bulunmaması,</a:t>
            </a:r>
            <a:endParaRPr lang="tr-TR" dirty="0"/>
          </a:p>
          <a:p>
            <a:pPr fontAlgn="base"/>
            <a:r>
              <a:rPr lang="tr-TR" i="1" dirty="0"/>
              <a:t>Yeni bir kardeşin doğumu,</a:t>
            </a:r>
            <a:endParaRPr lang="tr-TR" dirty="0"/>
          </a:p>
          <a:p>
            <a:pPr fontAlgn="base"/>
            <a:r>
              <a:rPr lang="tr-TR" i="1" dirty="0"/>
              <a:t>Anne ve baba arasında yaşanan kavga veya huzursuzluklar</a:t>
            </a:r>
            <a:endParaRPr lang="tr-TR" dirty="0"/>
          </a:p>
          <a:p>
            <a:pPr fontAlgn="base"/>
            <a:r>
              <a:rPr lang="tr-TR" i="1" dirty="0"/>
              <a:t>Çocuğun kendini güvende hissetmemesi, aşırı kaygı duyması durumunda bir kaçış eylemi haline gelmesi düşünülebilir.</a:t>
            </a:r>
            <a:endParaRPr lang="tr-TR" dirty="0"/>
          </a:p>
          <a:p>
            <a:pPr fontAlgn="base"/>
            <a:r>
              <a:rPr lang="tr-TR" i="1" dirty="0"/>
              <a:t>Çocuk her eylemlerinde mastürbasyon olarak nitelendirilmeyebilir. Bazen çocuklarda </a:t>
            </a:r>
            <a:r>
              <a:rPr lang="tr-TR" i="1" dirty="0" err="1"/>
              <a:t>genital</a:t>
            </a:r>
            <a:r>
              <a:rPr lang="tr-TR" i="1" dirty="0"/>
              <a:t> bölgelerinde kaşıntıya neden olan bazı rahatsızlıklar olabilir. Bu ebeveynler olarak mastürbasyon olarak algılanır.</a:t>
            </a:r>
            <a:endParaRPr lang="tr-TR" dirty="0"/>
          </a:p>
          <a:p>
            <a:endParaRPr lang="tr-TR" dirty="0"/>
          </a:p>
        </p:txBody>
      </p:sp>
    </p:spTree>
    <p:extLst>
      <p:ext uri="{BB962C8B-B14F-4D97-AF65-F5344CB8AC3E}">
        <p14:creationId xmlns:p14="http://schemas.microsoft.com/office/powerpoint/2010/main" val="9490968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fontAlgn="base"/>
            <a:r>
              <a:rPr lang="tr-TR" dirty="0"/>
              <a:t>Çocuğun dikkatini dış dünyaya çevirmesini sağlarsak (yani yaşantısını zenginleştirirsek ve olumlu bir duygusal atmosferi paylaşırsak) çocuk takılı olmaz. Takılı oluşun sadece iki nedeni var: (1) Uyaran eksikliği, (2) duygusal açlık.</a:t>
            </a:r>
          </a:p>
          <a:p>
            <a:endParaRPr lang="tr-TR" dirty="0"/>
          </a:p>
        </p:txBody>
      </p:sp>
    </p:spTree>
    <p:extLst>
      <p:ext uri="{BB962C8B-B14F-4D97-AF65-F5344CB8AC3E}">
        <p14:creationId xmlns:p14="http://schemas.microsoft.com/office/powerpoint/2010/main" val="38081143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Önce uyaran eksikliğinden söz edelim: Çocuklar olgunlaştıkça, dünyalarının çeşitlenmesi, zenginleşmesi gerekir. Uyaranları suya benzetebiliriz. Azı yetersizdir, çoğu da sel gibi yıkıcıdır. Yani çocuklara gereksinim duydukları ölçüde uyaran sunmalıdır. </a:t>
            </a:r>
          </a:p>
          <a:p>
            <a:r>
              <a:rPr lang="tr-TR" dirty="0"/>
              <a:t>Uyaran eksikliği bir de uyku öncesinde yaşanabilir. Artık öğlen uykusuna gereksinimi kalmayan bir çocuğu zorla uyutmaya çalıştığımızda; ya da uykuya dalma güçlüğü olan bir çocuk akşamları uyku öncesinde yatağında uzun uzun sağa sola dönüp durduğunda, dünyası yoksullaşmış demektir. </a:t>
            </a:r>
          </a:p>
          <a:p>
            <a:r>
              <a:rPr lang="tr-TR" dirty="0"/>
              <a:t>Belki bir süre, yanına onu da dinlendirmek üzere aldığı pelüş oyuncağı veya yorganının ucu ile oyalanacaktır. </a:t>
            </a:r>
          </a:p>
          <a:p>
            <a:r>
              <a:rPr lang="tr-TR" dirty="0"/>
              <a:t>Bunlardan sıkıldığında, bedeni ile ilgilenirken rastlantısal olarak dokunduğu </a:t>
            </a:r>
            <a:r>
              <a:rPr lang="tr-TR" dirty="0" err="1"/>
              <a:t>genital</a:t>
            </a:r>
            <a:r>
              <a:rPr lang="tr-TR" dirty="0"/>
              <a:t> bölgesinden aldığı izlenimler ilgisini çekecektir. Canı sıkıldıkça da çekici bir uğraş olarak bunu yineleyecektir.</a:t>
            </a:r>
          </a:p>
          <a:p>
            <a:endParaRPr lang="tr-TR" dirty="0"/>
          </a:p>
        </p:txBody>
      </p:sp>
    </p:spTree>
    <p:extLst>
      <p:ext uri="{BB962C8B-B14F-4D97-AF65-F5344CB8AC3E}">
        <p14:creationId xmlns:p14="http://schemas.microsoft.com/office/powerpoint/2010/main" val="32280922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a:t>“Mastürbasyonun ikinci nedeni duygusal açlıktır.” demiştik. </a:t>
            </a:r>
          </a:p>
          <a:p>
            <a:r>
              <a:rPr lang="tr-TR" dirty="0"/>
              <a:t>Vakaların (kaba bir ölçümle % 80 gibi) ezici bir çoğunluğunda bu ikinci nedene rastlanmaktadır. </a:t>
            </a:r>
          </a:p>
          <a:p>
            <a:r>
              <a:rPr lang="tr-TR" dirty="0"/>
              <a:t>Hemen bütün anne babalar çocuklarını sever. Fakat sadece sevmek, çocuklara yeterli değildir; onlar sevildiklerini fark etmek ister. Sevgimizi onlara; sahiden onlara ayırdığımız zamanla, ilgileniş tarzımızla ifade edebiliriz. Sağlıklı bir duygusal sıcaklık sağlıklı bir insan yetiştirmek için vazgeçilmez ön koşuldur. </a:t>
            </a:r>
          </a:p>
          <a:p>
            <a:r>
              <a:rPr lang="tr-TR" dirty="0"/>
              <a:t>“Sevginin sağlıklı ifadesi” ile, çocuğu şımartmayı birbirine karıştırmamak gerekir. </a:t>
            </a:r>
          </a:p>
          <a:p>
            <a:r>
              <a:rPr lang="tr-TR" dirty="0"/>
              <a:t>Yanımızda otururken birbirimize sokulmak, başını okşamak, yanağına sevgi dolu dokunarak gözlerinin içine “İyi ki sen varsın!” der gibi bakmak, kucağımıza oturtmak, beden sıcaklığımızı hissettirmek, sevginin en uygun ifade şekillerindendir. Böyle yaparsak çocuğumuzun kendine yönelme gereksinimi ortadan kalkar.</a:t>
            </a:r>
          </a:p>
          <a:p>
            <a:endParaRPr lang="tr-TR" dirty="0"/>
          </a:p>
        </p:txBody>
      </p:sp>
    </p:spTree>
    <p:extLst>
      <p:ext uri="{BB962C8B-B14F-4D97-AF65-F5344CB8AC3E}">
        <p14:creationId xmlns:p14="http://schemas.microsoft.com/office/powerpoint/2010/main" val="2215295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Anne-Babalar Neler Yapabilir?</a:t>
            </a:r>
          </a:p>
        </p:txBody>
      </p:sp>
      <p:sp>
        <p:nvSpPr>
          <p:cNvPr id="3" name="İçerik Yer Tutucusu 2"/>
          <p:cNvSpPr>
            <a:spLocks noGrp="1"/>
          </p:cNvSpPr>
          <p:nvPr>
            <p:ph idx="1"/>
          </p:nvPr>
        </p:nvSpPr>
        <p:spPr/>
        <p:txBody>
          <a:bodyPr>
            <a:normAutofit fontScale="70000" lnSpcReduction="20000"/>
          </a:bodyPr>
          <a:lstStyle/>
          <a:p>
            <a:r>
              <a:rPr lang="tr-TR" dirty="0"/>
              <a:t>Çocuğumuzun </a:t>
            </a:r>
            <a:r>
              <a:rPr lang="tr-TR" dirty="0" err="1"/>
              <a:t>genital</a:t>
            </a:r>
            <a:r>
              <a:rPr lang="tr-TR" dirty="0"/>
              <a:t> bölgesiyle gereğinden fazla ilgilediğini düşündüğümüzde, durumun farkında değilmiş gibi davranarak, ilgisini başka bir yöne çekmek için birlikte bir oyun oynayabiliriz; onu kucağımıza alıp, bol resimli bir kitaba bakabiliriz; hikaye anlatabiliriz; parmak oyunu oynayabiliriz.</a:t>
            </a:r>
          </a:p>
          <a:p>
            <a:r>
              <a:rPr lang="tr-TR" dirty="0"/>
              <a:t>Cezalandırıcı, yargılayıcı ayıplayıcı ifadeler veya tavırlardan kaçının.</a:t>
            </a:r>
          </a:p>
          <a:p>
            <a:r>
              <a:rPr lang="tr-TR" dirty="0"/>
              <a:t>Kızmayın, öfkelenmeyin veya onu suçlu hissettirmemeye çalışın.</a:t>
            </a:r>
          </a:p>
          <a:p>
            <a:r>
              <a:rPr lang="tr-TR" dirty="0"/>
              <a:t>Başkalarının önünde yapmasının görenleri rahatsız edebileceğini öğrenmesini sağlayın.</a:t>
            </a:r>
          </a:p>
          <a:p>
            <a:r>
              <a:rPr lang="tr-TR" dirty="0"/>
              <a:t>Aşırı noktalar vardığını düşünüyorsanız ve gerekirse ilgisini değiştirebilecek aktiviteleri özendirmeyi deneyin.</a:t>
            </a:r>
          </a:p>
          <a:p>
            <a:r>
              <a:rPr lang="tr-TR" dirty="0"/>
              <a:t>Çocuğun yakın çevresini bilgilendirmek ve gerektiğinde desteğini almaktan çekinmeyin.</a:t>
            </a:r>
          </a:p>
          <a:p>
            <a:r>
              <a:rPr lang="tr-TR" dirty="0"/>
              <a:t>En önemlisi de mastürbasyona başka problemlerin eşlik edip etmediği konusunda dikkatli olun.</a:t>
            </a:r>
          </a:p>
          <a:p>
            <a:endParaRPr lang="tr-TR" dirty="0"/>
          </a:p>
          <a:p>
            <a:endParaRPr lang="tr-TR" dirty="0"/>
          </a:p>
        </p:txBody>
      </p:sp>
    </p:spTree>
    <p:extLst>
      <p:ext uri="{BB962C8B-B14F-4D97-AF65-F5344CB8AC3E}">
        <p14:creationId xmlns:p14="http://schemas.microsoft.com/office/powerpoint/2010/main" val="1771978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Mahremiyet Eğitimi Nedir?</a:t>
            </a:r>
          </a:p>
        </p:txBody>
      </p:sp>
      <p:sp>
        <p:nvSpPr>
          <p:cNvPr id="3" name="İçerik Yer Tutucusu 2"/>
          <p:cNvSpPr>
            <a:spLocks noGrp="1"/>
          </p:cNvSpPr>
          <p:nvPr>
            <p:ph idx="1"/>
          </p:nvPr>
        </p:nvSpPr>
        <p:spPr/>
        <p:txBody>
          <a:bodyPr/>
          <a:lstStyle/>
          <a:p>
            <a:r>
              <a:rPr lang="tr-TR" dirty="0"/>
              <a:t>“Mahremiyet eğitimi, çocukların kendisinin ve diğer insanların özelinin/özel alanının farkına varması, sosyal hayatın içinde kendi özel alanını koruması, diğer insanların özeline saygı duyması, kendisi ile çevresi arasında sağlıklı sınırlar koyması gibi bilgileri içerir.” </a:t>
            </a: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3644"/>
            <a:ext cx="1399131" cy="1399131"/>
          </a:xfrm>
          <a:prstGeom prst="rect">
            <a:avLst/>
          </a:prstGeom>
        </p:spPr>
      </p:pic>
    </p:spTree>
    <p:extLst>
      <p:ext uri="{BB962C8B-B14F-4D97-AF65-F5344CB8AC3E}">
        <p14:creationId xmlns:p14="http://schemas.microsoft.com/office/powerpoint/2010/main" val="623237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dirty="0"/>
              <a:t>   </a:t>
            </a:r>
            <a:r>
              <a:rPr lang="tr-TR" sz="3600" b="1" dirty="0"/>
              <a:t>Özel Alanı Tanımlama-"Dokunulması yasak olan yerlerim" refleksi</a:t>
            </a:r>
          </a:p>
        </p:txBody>
      </p:sp>
      <p:sp>
        <p:nvSpPr>
          <p:cNvPr id="3" name="İçerik Yer Tutucusu 2"/>
          <p:cNvSpPr>
            <a:spLocks noGrp="1"/>
          </p:cNvSpPr>
          <p:nvPr>
            <p:ph idx="1"/>
          </p:nvPr>
        </p:nvSpPr>
        <p:spPr>
          <a:xfrm>
            <a:off x="457200" y="1600200"/>
            <a:ext cx="8229600" cy="5141168"/>
          </a:xfrm>
        </p:spPr>
        <p:txBody>
          <a:bodyPr>
            <a:noAutofit/>
          </a:bodyPr>
          <a:lstStyle/>
          <a:p>
            <a:r>
              <a:rPr lang="tr-TR" sz="2000" dirty="0"/>
              <a:t>Vücudun kişiye özel olan bölgeleri, bu bölgelerin gizlenmesi gerektiği çocuğa iki yaşından itibaren yavaş yavaş anlatılabilir. </a:t>
            </a:r>
          </a:p>
          <a:p>
            <a:r>
              <a:rPr lang="tr-TR" sz="2000" dirty="0"/>
              <a:t>Bu alanın başkalarından gizlenmesi ve anne-baba ve doktorlar dışında bu bölgeye kimsenin dokunmaması gerektiği çocuğa öğretilmelidir. </a:t>
            </a:r>
          </a:p>
          <a:p>
            <a:r>
              <a:rPr lang="tr-TR" sz="2000" dirty="0"/>
              <a:t>Cinsel organlar çocuk sorduğunda anne-baba üzerinden değil, çocuğun kendi cinsel organları ya da kitaplar üzerinden öğretilmelidir. </a:t>
            </a:r>
          </a:p>
          <a:p>
            <a:r>
              <a:rPr lang="tr-TR" sz="2000" dirty="0"/>
              <a:t>Çocuklar dört yaşından itibaren vücutlarının belli bölgelerine dokunulmasından rahatsızlık duymaya başlamalıdır. </a:t>
            </a:r>
          </a:p>
          <a:p>
            <a:r>
              <a:rPr lang="tr-TR" sz="2000" dirty="0"/>
              <a:t>Özellikle </a:t>
            </a:r>
            <a:r>
              <a:rPr lang="tr-TR" sz="2000" dirty="0" err="1"/>
              <a:t>genital</a:t>
            </a:r>
            <a:r>
              <a:rPr lang="tr-TR" sz="2000" dirty="0"/>
              <a:t> bölgelere dokunulması çocukta ani tepkiye neden olmalıdır. </a:t>
            </a:r>
          </a:p>
          <a:p>
            <a:r>
              <a:rPr lang="tr-TR" sz="2000" dirty="0"/>
              <a:t>Bu bilincin kazandırılması için dört yaşından itibaren çocukların </a:t>
            </a:r>
            <a:r>
              <a:rPr lang="tr-TR" sz="2000" dirty="0" err="1"/>
              <a:t>genital</a:t>
            </a:r>
            <a:r>
              <a:rPr lang="tr-TR" sz="2000" dirty="0"/>
              <a:t> bölgelerine temas azaltılmalıdır. </a:t>
            </a:r>
          </a:p>
          <a:p>
            <a:r>
              <a:rPr lang="tr-TR" sz="2000" dirty="0"/>
              <a:t>Eş, dost ve akrabalar tarafından çocuk, cinsel organlarına dokunularak, öperek, vurarak sevilmemelidir.</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3644"/>
            <a:ext cx="1399131" cy="1399131"/>
          </a:xfrm>
          <a:prstGeom prst="rect">
            <a:avLst/>
          </a:prstGeom>
        </p:spPr>
      </p:pic>
    </p:spTree>
    <p:extLst>
      <p:ext uri="{BB962C8B-B14F-4D97-AF65-F5344CB8AC3E}">
        <p14:creationId xmlns:p14="http://schemas.microsoft.com/office/powerpoint/2010/main" val="1321669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Çocuğun Başkalarının Önünde Kıyafetinin Değiştirilmemesi</a:t>
            </a:r>
          </a:p>
        </p:txBody>
      </p:sp>
      <p:sp>
        <p:nvSpPr>
          <p:cNvPr id="3" name="İçerik Yer Tutucusu 2"/>
          <p:cNvSpPr>
            <a:spLocks noGrp="1"/>
          </p:cNvSpPr>
          <p:nvPr>
            <p:ph idx="1"/>
          </p:nvPr>
        </p:nvSpPr>
        <p:spPr/>
        <p:txBody>
          <a:bodyPr/>
          <a:lstStyle/>
          <a:p>
            <a:r>
              <a:rPr lang="tr-TR" dirty="0"/>
              <a:t>”Daha küçük” diye düşünerek çocuğu iç çamaşırına varıncaya kadar başkalarının önünde soyup giydirmek doğru değildir. Tabi ki anne-babanın da çocuğun görmeyeceği bir alanda giyinip-soyunması da çocuğun bütüncül bir mahremiyet duygusu geliştirmesi açısından önemlidir.</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3644"/>
            <a:ext cx="1399131" cy="1399131"/>
          </a:xfrm>
          <a:prstGeom prst="rect">
            <a:avLst/>
          </a:prstGeom>
        </p:spPr>
      </p:pic>
    </p:spTree>
    <p:extLst>
      <p:ext uri="{BB962C8B-B14F-4D97-AF65-F5344CB8AC3E}">
        <p14:creationId xmlns:p14="http://schemas.microsoft.com/office/powerpoint/2010/main" val="3476203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Çocuğu Banyo yaptırırken…</a:t>
            </a:r>
          </a:p>
        </p:txBody>
      </p:sp>
      <p:sp>
        <p:nvSpPr>
          <p:cNvPr id="3" name="İçerik Yer Tutucusu 2"/>
          <p:cNvSpPr>
            <a:spLocks noGrp="1"/>
          </p:cNvSpPr>
          <p:nvPr>
            <p:ph idx="1"/>
          </p:nvPr>
        </p:nvSpPr>
        <p:spPr/>
        <p:txBody>
          <a:bodyPr>
            <a:normAutofit fontScale="92500" lnSpcReduction="20000"/>
          </a:bodyPr>
          <a:lstStyle/>
          <a:p>
            <a:r>
              <a:rPr lang="tr-TR" dirty="0"/>
              <a:t>Özellikle dört-beş yaşından sonra çocuğu iç çamaşırı ile yıkamak, iç çamaşırı çıkarırken ve temizlerken gözleri kısarak ya da başı hafif yana çevirerek o alana saygı gösterdiğimizi hissettirmek çocuklarda mahremiyet duygusunun gelişmesine katkı sağlayacaktır. Yedi yaşından sonra banyoda çocukların kendi mahrem alanlarını kendi temizlemelerine fırsat tanımak da hem sorumluluk hem mahremiyet duygusunun gelişimi açısından güzel olacaktır. Anne babanın da çocuklarını banyo yaptırırken ölçülü bir kıyafetleri olması gerekmektedir.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3644"/>
            <a:ext cx="1399131" cy="1399131"/>
          </a:xfrm>
          <a:prstGeom prst="rect">
            <a:avLst/>
          </a:prstGeom>
        </p:spPr>
      </p:pic>
    </p:spTree>
    <p:extLst>
      <p:ext uri="{BB962C8B-B14F-4D97-AF65-F5344CB8AC3E}">
        <p14:creationId xmlns:p14="http://schemas.microsoft.com/office/powerpoint/2010/main" val="4007872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 Çocukların Cinsel Organını Sevgi Objesi Yapmama</a:t>
            </a:r>
          </a:p>
        </p:txBody>
      </p:sp>
      <p:sp>
        <p:nvSpPr>
          <p:cNvPr id="3" name="İçerik Yer Tutucusu 2"/>
          <p:cNvSpPr>
            <a:spLocks noGrp="1"/>
          </p:cNvSpPr>
          <p:nvPr>
            <p:ph idx="1"/>
          </p:nvPr>
        </p:nvSpPr>
        <p:spPr/>
        <p:txBody>
          <a:bodyPr>
            <a:normAutofit fontScale="77500" lnSpcReduction="20000"/>
          </a:bodyPr>
          <a:lstStyle/>
          <a:p>
            <a:r>
              <a:rPr lang="tr-TR" dirty="0"/>
              <a:t>Küçük çocukları cinsel organlarına dokunarak, onları konu yaparak sevmek doğru değildir. Çünkü bu durum, onların özel alanlarının ihlalidir. Çocuk bu şekilde başkalarının özel alanlarının kullanılarak onlara şaka yapılabileceği inancını taşır. </a:t>
            </a:r>
          </a:p>
          <a:p>
            <a:r>
              <a:rPr lang="tr-TR" dirty="0"/>
              <a:t>Ayrıca çocukları cinsel organlarını konu ederek sevmek, onları kendilerini kötü niyetli yabancılardan korumak konusunda etkisiz kılabilir. </a:t>
            </a:r>
          </a:p>
          <a:p>
            <a:r>
              <a:rPr lang="tr-TR" dirty="0"/>
              <a:t>Çocuk, bir başkası özel alanına dokunmak istediğinde bunun iyi mi yoksa kötü mü olduğunun ayrımını yapamayabilir.</a:t>
            </a:r>
          </a:p>
          <a:p>
            <a:r>
              <a:rPr lang="tr-TR" dirty="0"/>
              <a:t>Çocuğun cinsel organlarını şaka konusu yapmak, göstermesini istemek, onlara dokunmaya çalışmak çocuğun cinsel kimlik gelişimi açısından oldukça sakıncalıdır.</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3644"/>
            <a:ext cx="1399131" cy="1399131"/>
          </a:xfrm>
          <a:prstGeom prst="rect">
            <a:avLst/>
          </a:prstGeom>
        </p:spPr>
      </p:pic>
    </p:spTree>
    <p:extLst>
      <p:ext uri="{BB962C8B-B14F-4D97-AF65-F5344CB8AC3E}">
        <p14:creationId xmlns:p14="http://schemas.microsoft.com/office/powerpoint/2010/main" val="1044372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  Çocuğun Anne Babayla Yatağının Ayrılması</a:t>
            </a:r>
          </a:p>
        </p:txBody>
      </p:sp>
      <p:sp>
        <p:nvSpPr>
          <p:cNvPr id="3" name="İçerik Yer Tutucusu 2"/>
          <p:cNvSpPr>
            <a:spLocks noGrp="1"/>
          </p:cNvSpPr>
          <p:nvPr>
            <p:ph idx="1"/>
          </p:nvPr>
        </p:nvSpPr>
        <p:spPr/>
        <p:txBody>
          <a:bodyPr/>
          <a:lstStyle/>
          <a:p>
            <a:r>
              <a:rPr lang="tr-TR" dirty="0"/>
              <a:t>2 yaşla birlikte çocuk yavaş yavaş bağımsızlığını kazanır ve kendi başına yemek yemeye, yolda kendi başına yürümek istemeye başlar. Bu dönem gelişim olarak da çocuğun odasının ayrılabileceği bir zamandır. Ancak ekstra bazı durumlar olabilir. Genel olarak 4 yaşına kadar bu sorun çözülmelidir. Çocuğun anne babasının özel ilişkisine şahit olması sakıncalıdır.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3644"/>
            <a:ext cx="1399131" cy="1399131"/>
          </a:xfrm>
          <a:prstGeom prst="rect">
            <a:avLst/>
          </a:prstGeom>
        </p:spPr>
      </p:pic>
    </p:spTree>
    <p:extLst>
      <p:ext uri="{BB962C8B-B14F-4D97-AF65-F5344CB8AC3E}">
        <p14:creationId xmlns:p14="http://schemas.microsoft.com/office/powerpoint/2010/main" val="473849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 Odanıza İzin Alarak Girmesi Gerektiğini Öğretme</a:t>
            </a:r>
          </a:p>
        </p:txBody>
      </p:sp>
      <p:sp>
        <p:nvSpPr>
          <p:cNvPr id="3" name="İçerik Yer Tutucusu 2"/>
          <p:cNvSpPr>
            <a:spLocks noGrp="1"/>
          </p:cNvSpPr>
          <p:nvPr>
            <p:ph idx="1"/>
          </p:nvPr>
        </p:nvSpPr>
        <p:spPr/>
        <p:txBody>
          <a:bodyPr/>
          <a:lstStyle/>
          <a:p>
            <a:r>
              <a:rPr lang="tr-TR" dirty="0"/>
              <a:t>Çocuklara dört-beş yaştan itibaren anne-babanın odası kapalı ise odaya kapıyı çalarak ve izin alarak girmesi gerektiği öğretilmelidir. Çocuğun odasına girerken kapısının çalınması çocuğa iyi bir model oluşturacaktır.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3644"/>
            <a:ext cx="1399131" cy="1399131"/>
          </a:xfrm>
          <a:prstGeom prst="rect">
            <a:avLst/>
          </a:prstGeom>
        </p:spPr>
      </p:pic>
    </p:spTree>
    <p:extLst>
      <p:ext uri="{BB962C8B-B14F-4D97-AF65-F5344CB8AC3E}">
        <p14:creationId xmlns:p14="http://schemas.microsoft.com/office/powerpoint/2010/main" val="86063902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TotalTime>
  <Words>2127</Words>
  <Application>Microsoft Office PowerPoint</Application>
  <PresentationFormat>Ekran Gösterisi (4:3)</PresentationFormat>
  <Paragraphs>97</Paragraphs>
  <Slides>27</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27</vt:i4>
      </vt:variant>
    </vt:vector>
  </HeadingPairs>
  <TitlesOfParts>
    <vt:vector size="30" baseType="lpstr">
      <vt:lpstr>Arial</vt:lpstr>
      <vt:lpstr>Calibri</vt:lpstr>
      <vt:lpstr>Ofis Teması</vt:lpstr>
      <vt:lpstr>VELİ MAHREMİYET EĞİTİMİ</vt:lpstr>
      <vt:lpstr>      Çocuklarda Mahremiyet Eğitimi Nasıl Olmalı?</vt:lpstr>
      <vt:lpstr>Mahremiyet Eğitimi Nedir?</vt:lpstr>
      <vt:lpstr>   Özel Alanı Tanımlama-"Dokunulması yasak olan yerlerim" refleksi</vt:lpstr>
      <vt:lpstr>Çocuğun Başkalarının Önünde Kıyafetinin Değiştirilmemesi</vt:lpstr>
      <vt:lpstr>Çocuğu Banyo yaptırırken…</vt:lpstr>
      <vt:lpstr> Çocukların Cinsel Organını Sevgi Objesi Yapmama</vt:lpstr>
      <vt:lpstr>  Çocuğun Anne Babayla Yatağının Ayrılması</vt:lpstr>
      <vt:lpstr> Odanıza İzin Alarak Girmesi Gerektiğini Öğretme</vt:lpstr>
      <vt:lpstr>Televizyondaki Sahneler</vt:lpstr>
      <vt:lpstr>     "İzin verirsem dokunabilirsin " bilinci</vt:lpstr>
      <vt:lpstr>  " Bedenim bana aittir " bilinci</vt:lpstr>
      <vt:lpstr>    "Fiziksel baskıya direnme" refleksi</vt:lpstr>
      <vt:lpstr>    "Vücudum görünmemeli" hissi</vt:lpstr>
      <vt:lpstr>  "Tuvalette benden başkası olmamalı" bilinci</vt:lpstr>
      <vt:lpstr>    "Soyunma ve giyinmede yalnızlık" ilkesi</vt:lpstr>
      <vt:lpstr>      "İzin verirsem kabul edilirsin" ilkesi</vt:lpstr>
      <vt:lpstr>Okul Öncesi Çocuklarında Mastürbasyon</vt:lpstr>
      <vt:lpstr>“Çocukta cinsellik yoktur!” kanısı yaygındır. Halbuki gelişimin her aşamasında cinsellik vardır.</vt:lpstr>
      <vt:lpstr>PowerPoint Sunusu</vt:lpstr>
      <vt:lpstr>PowerPoint Sunusu</vt:lpstr>
      <vt:lpstr>PowerPoint Sunusu</vt:lpstr>
      <vt:lpstr> Mastürbasyona aşırı derecede düşkün davranışlar sergileyen çocuklar da; </vt:lpstr>
      <vt:lpstr>PowerPoint Sunusu</vt:lpstr>
      <vt:lpstr>PowerPoint Sunusu</vt:lpstr>
      <vt:lpstr>PowerPoint Sunusu</vt:lpstr>
      <vt:lpstr>Anne-Babalar Neler Yapabilir?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VELİ MAHREMİYET EĞİTİMİ</dc:title>
  <dc:creator>user</dc:creator>
  <cp:lastModifiedBy>Windows Kullanıcısı</cp:lastModifiedBy>
  <cp:revision>12</cp:revision>
  <dcterms:created xsi:type="dcterms:W3CDTF">2021-12-27T10:19:02Z</dcterms:created>
  <dcterms:modified xsi:type="dcterms:W3CDTF">2022-08-10T08:53:49Z</dcterms:modified>
</cp:coreProperties>
</file>